
<file path=[Content_Types].xml><?xml version="1.0" encoding="utf-8"?>
<Types xmlns="http://schemas.openxmlformats.org/package/2006/content-types">
  <Default Extension="jpeg" ContentType="image/jpe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4"/>
  </p:handoutMasterIdLst>
  <p:sldIdLst>
    <p:sldId id="484" r:id="rId3"/>
    <p:sldId id="510" r:id="rId5"/>
    <p:sldId id="488" r:id="rId6"/>
    <p:sldId id="489" r:id="rId7"/>
    <p:sldId id="490" r:id="rId8"/>
    <p:sldId id="491" r:id="rId9"/>
    <p:sldId id="511" r:id="rId10"/>
    <p:sldId id="512" r:id="rId11"/>
    <p:sldId id="513" r:id="rId12"/>
    <p:sldId id="514" r:id="rId13"/>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6CA"/>
    <a:srgbClr val="FB91FB"/>
    <a:srgbClr val="AB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80519" autoAdjust="0"/>
  </p:normalViewPr>
  <p:slideViewPr>
    <p:cSldViewPr>
      <p:cViewPr varScale="1">
        <p:scale>
          <a:sx n="112" d="100"/>
          <a:sy n="112" d="100"/>
        </p:scale>
        <p:origin x="1915" y="86"/>
      </p:cViewPr>
      <p:guideLst>
        <p:guide orient="horz" pos="2160"/>
        <p:guide pos="2880"/>
      </p:guideLst>
    </p:cSldViewPr>
  </p:slideViewPr>
  <p:outlineViewPr>
    <p:cViewPr>
      <p:scale>
        <a:sx n="33" d="100"/>
        <a:sy n="33" d="100"/>
      </p:scale>
      <p:origin x="0" y="479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422" y="-9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04327EA-E633-497C-83EF-2A63730213E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F86F3D77-BBC5-49FB-98BC-54AADE6F4AD6}">
      <dgm:prSet phldrT="[文本]"/>
      <dgm:spPr/>
      <dgm:t>
        <a:bodyPr/>
        <a:lstStyle/>
        <a:p>
          <a:r>
            <a:rPr lang="en-US" altLang="zh-CN" dirty="0" smtClean="0"/>
            <a:t>2015</a:t>
          </a:r>
          <a:endParaRPr lang="zh-CN" altLang="en-US" dirty="0"/>
        </a:p>
      </dgm:t>
    </dgm:pt>
    <dgm:pt modelId="{4E71633B-632E-4BBF-A9AE-6509142D484C}" cxnId="{F87686CF-61BC-4834-8AAD-1FC5E2D871C4}" type="parTrans">
      <dgm:prSet/>
      <dgm:spPr/>
      <dgm:t>
        <a:bodyPr/>
        <a:lstStyle/>
        <a:p>
          <a:endParaRPr lang="zh-CN" altLang="en-US"/>
        </a:p>
      </dgm:t>
    </dgm:pt>
    <dgm:pt modelId="{5F609D21-A3CA-4692-AB80-78E345CCEC85}" cxnId="{F87686CF-61BC-4834-8AAD-1FC5E2D871C4}" type="sibTrans">
      <dgm:prSet/>
      <dgm:spPr/>
      <dgm:t>
        <a:bodyPr/>
        <a:lstStyle/>
        <a:p>
          <a:endParaRPr lang="zh-CN" altLang="en-US"/>
        </a:p>
      </dgm:t>
    </dgm:pt>
    <dgm:pt modelId="{3DE12CE6-28C4-4D1A-AA47-E6BD0C387B2A}">
      <dgm:prSet phldrT="[文本]" custT="1"/>
      <dgm:spPr/>
      <dgm:t>
        <a:bodyPr/>
        <a:lstStyle/>
        <a:p>
          <a:pPr>
            <a:spcAft>
              <a:spcPts val="0"/>
            </a:spcAft>
          </a:pPr>
          <a:r>
            <a:rPr lang="zh-CN" sz="2000" b="1" dirty="0" smtClean="0">
              <a:solidFill>
                <a:schemeClr val="tx1"/>
              </a:solidFill>
            </a:rPr>
            <a:t>研究</a:t>
          </a:r>
          <a:r>
            <a:rPr lang="zh-CN" sz="2000" b="1" dirty="0" smtClean="0">
              <a:solidFill>
                <a:srgbClr val="FF0000"/>
              </a:solidFill>
            </a:rPr>
            <a:t>加筋板、壳中</a:t>
          </a:r>
          <a:r>
            <a:rPr lang="en-US" sz="2000" b="1" dirty="0" smtClean="0">
              <a:solidFill>
                <a:schemeClr val="tx1"/>
              </a:solidFill>
            </a:rPr>
            <a:t>Lamb</a:t>
          </a:r>
          <a:r>
            <a:rPr lang="zh-CN" sz="2000" b="1" dirty="0" smtClean="0">
              <a:solidFill>
                <a:schemeClr val="tx1"/>
              </a:solidFill>
            </a:rPr>
            <a:t>波的传播及其与损伤的关系；</a:t>
          </a:r>
          <a:endParaRPr lang="zh-CN" altLang="en-US" sz="2000" b="1" dirty="0">
            <a:solidFill>
              <a:schemeClr val="tx1"/>
            </a:solidFill>
          </a:endParaRPr>
        </a:p>
      </dgm:t>
    </dgm:pt>
    <dgm:pt modelId="{FA80D606-D9F9-4FC2-A5A1-89EC5106C8F6}" cxnId="{2BADFF1A-75A3-48A1-8685-FBCD8A781A74}" type="parTrans">
      <dgm:prSet/>
      <dgm:spPr/>
      <dgm:t>
        <a:bodyPr/>
        <a:lstStyle/>
        <a:p>
          <a:endParaRPr lang="zh-CN" altLang="en-US"/>
        </a:p>
      </dgm:t>
    </dgm:pt>
    <dgm:pt modelId="{19EE64DC-5A43-49A5-94E0-A1C9508B5612}" cxnId="{2BADFF1A-75A3-48A1-8685-FBCD8A781A74}" type="sibTrans">
      <dgm:prSet/>
      <dgm:spPr/>
      <dgm:t>
        <a:bodyPr/>
        <a:lstStyle/>
        <a:p>
          <a:endParaRPr lang="zh-CN" altLang="en-US"/>
        </a:p>
      </dgm:t>
    </dgm:pt>
    <dgm:pt modelId="{4EAF7DC2-43FC-4FD9-A10C-40ADC6F23EC1}">
      <dgm:prSet phldrT="[文本]"/>
      <dgm:spPr/>
      <dgm:t>
        <a:bodyPr/>
        <a:lstStyle/>
        <a:p>
          <a:r>
            <a:rPr lang="en-US" altLang="zh-CN" dirty="0" smtClean="0"/>
            <a:t>2016</a:t>
          </a:r>
          <a:endParaRPr lang="zh-CN" altLang="en-US" dirty="0"/>
        </a:p>
      </dgm:t>
    </dgm:pt>
    <dgm:pt modelId="{CE564C53-A2A2-48B0-88BE-40FD8922ED20}" cxnId="{B6DE74D4-83C0-4CCA-B027-C70B68A75D25}" type="parTrans">
      <dgm:prSet/>
      <dgm:spPr/>
      <dgm:t>
        <a:bodyPr/>
        <a:lstStyle/>
        <a:p>
          <a:endParaRPr lang="zh-CN" altLang="en-US"/>
        </a:p>
      </dgm:t>
    </dgm:pt>
    <dgm:pt modelId="{38639690-95C5-4379-8800-37128A927036}" cxnId="{B6DE74D4-83C0-4CCA-B027-C70B68A75D25}" type="sibTrans">
      <dgm:prSet/>
      <dgm:spPr/>
      <dgm:t>
        <a:bodyPr/>
        <a:lstStyle/>
        <a:p>
          <a:endParaRPr lang="zh-CN" altLang="en-US"/>
        </a:p>
      </dgm:t>
    </dgm:pt>
    <dgm:pt modelId="{C4C03B83-301B-4F8C-8C77-65A577C1AB46}">
      <dgm:prSet phldrT="[文本]" custT="1"/>
      <dgm:spPr/>
      <dgm:t>
        <a:bodyPr rIns="72000"/>
        <a:lstStyle/>
        <a:p>
          <a:pPr>
            <a:spcAft>
              <a:spcPts val="0"/>
            </a:spcAft>
          </a:pPr>
          <a:r>
            <a:rPr lang="zh-CN" altLang="en-US" sz="2000" b="1" i="0" dirty="0" smtClean="0"/>
            <a:t>研究复杂形状、复杂约束条件下的</a:t>
          </a:r>
          <a:r>
            <a:rPr lang="zh-CN" altLang="en-US" sz="2000" b="1" i="0" dirty="0" smtClean="0">
              <a:solidFill>
                <a:srgbClr val="FF0000"/>
              </a:solidFill>
            </a:rPr>
            <a:t>复合材料结构</a:t>
          </a:r>
          <a:r>
            <a:rPr lang="zh-CN" altLang="en-US" sz="2000" b="1" i="0" dirty="0" smtClean="0"/>
            <a:t>中</a:t>
          </a:r>
          <a:r>
            <a:rPr lang="en-US" altLang="zh-CN" sz="2000" b="1" i="0" dirty="0" smtClean="0"/>
            <a:t>Lamb</a:t>
          </a:r>
          <a:r>
            <a:rPr lang="zh-CN" altLang="en-US" sz="2000" b="1" i="0" dirty="0" smtClean="0"/>
            <a:t>波传播规律；</a:t>
          </a:r>
          <a:endParaRPr lang="zh-CN" altLang="en-US" sz="2000" b="1" dirty="0">
            <a:solidFill>
              <a:srgbClr val="FF0000"/>
            </a:solidFill>
          </a:endParaRPr>
        </a:p>
      </dgm:t>
    </dgm:pt>
    <dgm:pt modelId="{E130162D-DD02-48BB-B8C8-DC0309D60972}" cxnId="{2DC2F142-360B-4A26-B84A-27937C756C5F}" type="parTrans">
      <dgm:prSet/>
      <dgm:spPr/>
      <dgm:t>
        <a:bodyPr/>
        <a:lstStyle/>
        <a:p>
          <a:endParaRPr lang="zh-CN" altLang="en-US"/>
        </a:p>
      </dgm:t>
    </dgm:pt>
    <dgm:pt modelId="{C35424B1-BD51-451A-9E99-053CE61001D3}" cxnId="{2DC2F142-360B-4A26-B84A-27937C756C5F}" type="sibTrans">
      <dgm:prSet/>
      <dgm:spPr/>
      <dgm:t>
        <a:bodyPr/>
        <a:lstStyle/>
        <a:p>
          <a:endParaRPr lang="zh-CN" altLang="en-US"/>
        </a:p>
      </dgm:t>
    </dgm:pt>
    <dgm:pt modelId="{6F41264E-95B2-4B7E-BC60-683728399084}">
      <dgm:prSet phldrT="[文本]"/>
      <dgm:spPr/>
      <dgm:t>
        <a:bodyPr/>
        <a:lstStyle/>
        <a:p>
          <a:r>
            <a:rPr lang="en-US" altLang="zh-CN" dirty="0" smtClean="0"/>
            <a:t>2017</a:t>
          </a:r>
          <a:endParaRPr lang="zh-CN" altLang="en-US" dirty="0"/>
        </a:p>
      </dgm:t>
    </dgm:pt>
    <dgm:pt modelId="{5CA1B5C1-CB22-47A8-ABEE-F76749790846}" cxnId="{463B68C8-5FED-4E12-9D0A-4BC8E4F2F1F9}" type="parTrans">
      <dgm:prSet/>
      <dgm:spPr/>
      <dgm:t>
        <a:bodyPr/>
        <a:lstStyle/>
        <a:p>
          <a:endParaRPr lang="zh-CN" altLang="en-US"/>
        </a:p>
      </dgm:t>
    </dgm:pt>
    <dgm:pt modelId="{AB1030B1-F041-4E5E-8E5A-75CB5D905C3A}" cxnId="{463B68C8-5FED-4E12-9D0A-4BC8E4F2F1F9}" type="sibTrans">
      <dgm:prSet/>
      <dgm:spPr/>
      <dgm:t>
        <a:bodyPr/>
        <a:lstStyle/>
        <a:p>
          <a:endParaRPr lang="zh-CN" altLang="en-US"/>
        </a:p>
      </dgm:t>
    </dgm:pt>
    <dgm:pt modelId="{9374F37D-BE99-4F40-A938-756C07AC7127}">
      <dgm:prSet phldrT="[文本]" custT="1"/>
      <dgm:spPr/>
      <dgm:t>
        <a:bodyPr rIns="0"/>
        <a:lstStyle/>
        <a:p>
          <a:pPr>
            <a:spcAft>
              <a:spcPts val="0"/>
            </a:spcAft>
          </a:pPr>
          <a:r>
            <a:rPr lang="zh-CN" altLang="en-US" sz="2000" b="1" i="0" dirty="0" smtClean="0"/>
            <a:t>应用到</a:t>
          </a:r>
          <a:r>
            <a:rPr lang="zh-CN" altLang="en-US" sz="2000" b="1" i="0" dirty="0" smtClean="0">
              <a:solidFill>
                <a:srgbClr val="FF0000"/>
              </a:solidFill>
            </a:rPr>
            <a:t>典型复合材料结构</a:t>
          </a:r>
          <a:r>
            <a:rPr lang="zh-CN" altLang="en-US" sz="2000" b="1" i="0" dirty="0" smtClean="0"/>
            <a:t>的损伤识别与剩余寿命预测中，完善并总结以上各项工作。</a:t>
          </a:r>
          <a:endParaRPr lang="zh-CN" altLang="en-US" sz="2000" b="1" dirty="0">
            <a:solidFill>
              <a:srgbClr val="FF0000"/>
            </a:solidFill>
          </a:endParaRPr>
        </a:p>
      </dgm:t>
    </dgm:pt>
    <dgm:pt modelId="{DA6B0684-B8ED-4E84-8906-B6D5E62CD0AF}" cxnId="{53FDB906-B06C-4258-8C74-DD4D335C85B7}" type="parTrans">
      <dgm:prSet/>
      <dgm:spPr/>
      <dgm:t>
        <a:bodyPr/>
        <a:lstStyle/>
        <a:p>
          <a:endParaRPr lang="zh-CN" altLang="en-US"/>
        </a:p>
      </dgm:t>
    </dgm:pt>
    <dgm:pt modelId="{8EE55FE5-F9EA-43DC-890C-220D39B2A118}" cxnId="{53FDB906-B06C-4258-8C74-DD4D335C85B7}" type="sibTrans">
      <dgm:prSet/>
      <dgm:spPr/>
      <dgm:t>
        <a:bodyPr/>
        <a:lstStyle/>
        <a:p>
          <a:endParaRPr lang="zh-CN" altLang="en-US"/>
        </a:p>
      </dgm:t>
    </dgm:pt>
    <dgm:pt modelId="{0B8135A7-5DD6-4D6D-A1A5-754C58C427C5}">
      <dgm:prSet custT="1"/>
      <dgm:spPr/>
      <dgm:t>
        <a:bodyPr/>
        <a:lstStyle/>
        <a:p>
          <a:r>
            <a:rPr lang="zh-CN" altLang="en-US" sz="2000" b="1" dirty="0" smtClean="0">
              <a:solidFill>
                <a:schemeClr val="tx1"/>
              </a:solidFill>
            </a:rPr>
            <a:t>进一步研究</a:t>
          </a:r>
          <a:r>
            <a:rPr lang="zh-CN" altLang="en-US" sz="2000" b="1" dirty="0" smtClean="0">
              <a:solidFill>
                <a:srgbClr val="FF0000"/>
              </a:solidFill>
            </a:rPr>
            <a:t>多个或多种损伤</a:t>
          </a:r>
          <a:r>
            <a:rPr lang="zh-CN" altLang="en-US" sz="2000" b="1" dirty="0" smtClean="0">
              <a:solidFill>
                <a:schemeClr val="tx1"/>
              </a:solidFill>
            </a:rPr>
            <a:t>同时存在时的复杂情况下波的传播及变化情况；</a:t>
          </a:r>
          <a:endParaRPr lang="zh-CN" altLang="en-US" sz="2000" b="1" dirty="0">
            <a:solidFill>
              <a:schemeClr val="tx1"/>
            </a:solidFill>
          </a:endParaRPr>
        </a:p>
      </dgm:t>
    </dgm:pt>
    <dgm:pt modelId="{39C9BFF3-A401-4388-9945-6B775B7D6D3D}" cxnId="{E7249110-21CF-41AB-8C66-1F27B7BCACA9}" type="parTrans">
      <dgm:prSet/>
      <dgm:spPr/>
      <dgm:t>
        <a:bodyPr/>
        <a:lstStyle/>
        <a:p>
          <a:endParaRPr lang="zh-CN" altLang="en-US"/>
        </a:p>
      </dgm:t>
    </dgm:pt>
    <dgm:pt modelId="{36324E20-9E6F-428C-8DDA-528C80837B4F}" cxnId="{E7249110-21CF-41AB-8C66-1F27B7BCACA9}" type="sibTrans">
      <dgm:prSet/>
      <dgm:spPr/>
      <dgm:t>
        <a:bodyPr/>
        <a:lstStyle/>
        <a:p>
          <a:endParaRPr lang="zh-CN" altLang="en-US"/>
        </a:p>
      </dgm:t>
    </dgm:pt>
    <dgm:pt modelId="{FBB5F558-BCF3-4D3C-BA5D-02E455B4E1B3}">
      <dgm:prSet phldrT="[文本]" custT="1"/>
      <dgm:spPr/>
      <dgm:t>
        <a:bodyPr rIns="72000"/>
        <a:lstStyle/>
        <a:p>
          <a:pPr>
            <a:spcAft>
              <a:spcPts val="0"/>
            </a:spcAft>
          </a:pPr>
          <a:r>
            <a:rPr lang="zh-CN" altLang="en-US" sz="2000" b="1" i="0" dirty="0" smtClean="0"/>
            <a:t>研究损伤识别的</a:t>
          </a:r>
          <a:r>
            <a:rPr lang="zh-CN" altLang="en-US" sz="2000" b="1" i="0" dirty="0" smtClean="0">
              <a:solidFill>
                <a:srgbClr val="FF0000"/>
              </a:solidFill>
            </a:rPr>
            <a:t>传感器网络分布方案与信号处理技术</a:t>
          </a:r>
          <a:endParaRPr lang="zh-CN" altLang="en-US" sz="2000" b="1" dirty="0">
            <a:solidFill>
              <a:srgbClr val="FF0000"/>
            </a:solidFill>
          </a:endParaRPr>
        </a:p>
      </dgm:t>
    </dgm:pt>
    <dgm:pt modelId="{F18603FE-E3F6-42F0-8A71-D083ABC3E8AA}" cxnId="{B83EA0D6-E7DD-462E-8E94-4C4ED03D92BA}" type="parTrans">
      <dgm:prSet/>
      <dgm:spPr/>
      <dgm:t>
        <a:bodyPr/>
        <a:lstStyle/>
        <a:p>
          <a:endParaRPr lang="zh-CN" altLang="en-US"/>
        </a:p>
      </dgm:t>
    </dgm:pt>
    <dgm:pt modelId="{7A0E1085-B92D-48E1-A736-05B5FB5310CE}" cxnId="{B83EA0D6-E7DD-462E-8E94-4C4ED03D92BA}" type="sibTrans">
      <dgm:prSet/>
      <dgm:spPr/>
      <dgm:t>
        <a:bodyPr/>
        <a:lstStyle/>
        <a:p>
          <a:endParaRPr lang="zh-CN" altLang="en-US"/>
        </a:p>
      </dgm:t>
    </dgm:pt>
    <dgm:pt modelId="{DC341316-C688-4B90-9C73-BACD97CF96CD}" type="pres">
      <dgm:prSet presAssocID="{B04327EA-E633-497C-83EF-2A63730213EB}" presName="Name0" presStyleCnt="0">
        <dgm:presLayoutVars>
          <dgm:dir/>
          <dgm:animLvl val="lvl"/>
          <dgm:resizeHandles val="exact"/>
        </dgm:presLayoutVars>
      </dgm:prSet>
      <dgm:spPr/>
      <dgm:t>
        <a:bodyPr/>
        <a:lstStyle/>
        <a:p>
          <a:endParaRPr lang="zh-CN" altLang="en-US"/>
        </a:p>
      </dgm:t>
    </dgm:pt>
    <dgm:pt modelId="{6D5A2C2F-5E27-4CFD-BD5F-B1B0C794FF7B}" type="pres">
      <dgm:prSet presAssocID="{F86F3D77-BBC5-49FB-98BC-54AADE6F4AD6}" presName="linNode" presStyleCnt="0"/>
      <dgm:spPr/>
    </dgm:pt>
    <dgm:pt modelId="{B6633B9F-BD2D-4524-A193-9A6C60C13693}" type="pres">
      <dgm:prSet presAssocID="{F86F3D77-BBC5-49FB-98BC-54AADE6F4AD6}" presName="parentText" presStyleLbl="node1" presStyleIdx="0" presStyleCnt="3" custScaleX="50289">
        <dgm:presLayoutVars>
          <dgm:chMax val="1"/>
          <dgm:bulletEnabled val="1"/>
        </dgm:presLayoutVars>
      </dgm:prSet>
      <dgm:spPr/>
      <dgm:t>
        <a:bodyPr/>
        <a:lstStyle/>
        <a:p>
          <a:endParaRPr lang="zh-CN" altLang="en-US"/>
        </a:p>
      </dgm:t>
    </dgm:pt>
    <dgm:pt modelId="{8A874CC8-7ECC-4B63-9FA8-2389DFF2A51D}" type="pres">
      <dgm:prSet presAssocID="{F86F3D77-BBC5-49FB-98BC-54AADE6F4AD6}" presName="descendantText" presStyleLbl="alignAccFollowNode1" presStyleIdx="0" presStyleCnt="3" custScaleX="173448" custScaleY="120926">
        <dgm:presLayoutVars>
          <dgm:bulletEnabled val="1"/>
        </dgm:presLayoutVars>
      </dgm:prSet>
      <dgm:spPr/>
      <dgm:t>
        <a:bodyPr/>
        <a:lstStyle/>
        <a:p>
          <a:endParaRPr lang="zh-CN" altLang="en-US"/>
        </a:p>
      </dgm:t>
    </dgm:pt>
    <dgm:pt modelId="{0433A825-0F7B-4F42-A075-A34B5DFFCBAF}" type="pres">
      <dgm:prSet presAssocID="{5F609D21-A3CA-4692-AB80-78E345CCEC85}" presName="sp" presStyleCnt="0"/>
      <dgm:spPr/>
    </dgm:pt>
    <dgm:pt modelId="{0F4B0F61-54F7-4C3F-A21A-7FDE98BE6700}" type="pres">
      <dgm:prSet presAssocID="{4EAF7DC2-43FC-4FD9-A10C-40ADC6F23EC1}" presName="linNode" presStyleCnt="0"/>
      <dgm:spPr/>
    </dgm:pt>
    <dgm:pt modelId="{E2550B76-D8E0-4AC0-91E6-631D58D5AE56}" type="pres">
      <dgm:prSet presAssocID="{4EAF7DC2-43FC-4FD9-A10C-40ADC6F23EC1}" presName="parentText" presStyleLbl="node1" presStyleIdx="1" presStyleCnt="3" custScaleX="44976" custLinFactNeighborY="488">
        <dgm:presLayoutVars>
          <dgm:chMax val="1"/>
          <dgm:bulletEnabled val="1"/>
        </dgm:presLayoutVars>
      </dgm:prSet>
      <dgm:spPr/>
      <dgm:t>
        <a:bodyPr/>
        <a:lstStyle/>
        <a:p>
          <a:endParaRPr lang="zh-CN" altLang="en-US"/>
        </a:p>
      </dgm:t>
    </dgm:pt>
    <dgm:pt modelId="{3BD1F395-BAB5-48E8-86D2-C4F22FC54D90}" type="pres">
      <dgm:prSet presAssocID="{4EAF7DC2-43FC-4FD9-A10C-40ADC6F23EC1}" presName="descendantText" presStyleLbl="alignAccFollowNode1" presStyleIdx="1" presStyleCnt="3" custScaleX="149922" custScaleY="120926" custLinFactNeighborY="1821">
        <dgm:presLayoutVars>
          <dgm:bulletEnabled val="1"/>
        </dgm:presLayoutVars>
      </dgm:prSet>
      <dgm:spPr/>
      <dgm:t>
        <a:bodyPr/>
        <a:lstStyle/>
        <a:p>
          <a:endParaRPr lang="zh-CN" altLang="en-US"/>
        </a:p>
      </dgm:t>
    </dgm:pt>
    <dgm:pt modelId="{F110321E-CFF7-4E36-927A-9871F9F8887B}" type="pres">
      <dgm:prSet presAssocID="{38639690-95C5-4379-8800-37128A927036}" presName="sp" presStyleCnt="0"/>
      <dgm:spPr/>
    </dgm:pt>
    <dgm:pt modelId="{30946C80-23BF-4CF3-B98D-2B25701BDC7A}" type="pres">
      <dgm:prSet presAssocID="{6F41264E-95B2-4B7E-BC60-683728399084}" presName="linNode" presStyleCnt="0"/>
      <dgm:spPr/>
    </dgm:pt>
    <dgm:pt modelId="{727787A9-9AA5-402D-85A3-13F05EEB50B0}" type="pres">
      <dgm:prSet presAssocID="{6F41264E-95B2-4B7E-BC60-683728399084}" presName="parentText" presStyleLbl="node1" presStyleIdx="2" presStyleCnt="3" custScaleX="40488">
        <dgm:presLayoutVars>
          <dgm:chMax val="1"/>
          <dgm:bulletEnabled val="1"/>
        </dgm:presLayoutVars>
      </dgm:prSet>
      <dgm:spPr/>
      <dgm:t>
        <a:bodyPr/>
        <a:lstStyle/>
        <a:p>
          <a:endParaRPr lang="zh-CN" altLang="en-US"/>
        </a:p>
      </dgm:t>
    </dgm:pt>
    <dgm:pt modelId="{569C569B-C0D1-4C1A-A794-FDF603CCBB4C}" type="pres">
      <dgm:prSet presAssocID="{6F41264E-95B2-4B7E-BC60-683728399084}" presName="descendantText" presStyleLbl="alignAccFollowNode1" presStyleIdx="2" presStyleCnt="3" custScaleX="140317" custScaleY="127130">
        <dgm:presLayoutVars>
          <dgm:bulletEnabled val="1"/>
        </dgm:presLayoutVars>
      </dgm:prSet>
      <dgm:spPr/>
      <dgm:t>
        <a:bodyPr/>
        <a:lstStyle/>
        <a:p>
          <a:endParaRPr lang="zh-CN" altLang="en-US"/>
        </a:p>
      </dgm:t>
    </dgm:pt>
  </dgm:ptLst>
  <dgm:cxnLst>
    <dgm:cxn modelId="{2DC2F142-360B-4A26-B84A-27937C756C5F}" srcId="{4EAF7DC2-43FC-4FD9-A10C-40ADC6F23EC1}" destId="{C4C03B83-301B-4F8C-8C77-65A577C1AB46}" srcOrd="0" destOrd="0" parTransId="{E130162D-DD02-48BB-B8C8-DC0309D60972}" sibTransId="{C35424B1-BD51-451A-9E99-053CE61001D3}"/>
    <dgm:cxn modelId="{E7249110-21CF-41AB-8C66-1F27B7BCACA9}" srcId="{F86F3D77-BBC5-49FB-98BC-54AADE6F4AD6}" destId="{0B8135A7-5DD6-4D6D-A1A5-754C58C427C5}" srcOrd="1" destOrd="0" parTransId="{39C9BFF3-A401-4388-9945-6B775B7D6D3D}" sibTransId="{36324E20-9E6F-428C-8DDA-528C80837B4F}"/>
    <dgm:cxn modelId="{B83EA0D6-E7DD-462E-8E94-4C4ED03D92BA}" srcId="{4EAF7DC2-43FC-4FD9-A10C-40ADC6F23EC1}" destId="{FBB5F558-BCF3-4D3C-BA5D-02E455B4E1B3}" srcOrd="1" destOrd="0" parTransId="{F18603FE-E3F6-42F0-8A71-D083ABC3E8AA}" sibTransId="{7A0E1085-B92D-48E1-A736-05B5FB5310CE}"/>
    <dgm:cxn modelId="{BA580DB1-546B-4804-BE5F-2694E27DD5CF}" type="presOf" srcId="{9374F37D-BE99-4F40-A938-756C07AC7127}" destId="{569C569B-C0D1-4C1A-A794-FDF603CCBB4C}" srcOrd="0" destOrd="0" presId="urn:microsoft.com/office/officeart/2005/8/layout/vList5"/>
    <dgm:cxn modelId="{67430D1E-2DD0-4A69-B024-B67D12079F4A}" type="presOf" srcId="{3DE12CE6-28C4-4D1A-AA47-E6BD0C387B2A}" destId="{8A874CC8-7ECC-4B63-9FA8-2389DFF2A51D}" srcOrd="0" destOrd="0" presId="urn:microsoft.com/office/officeart/2005/8/layout/vList5"/>
    <dgm:cxn modelId="{9681D989-5D9C-400F-BE30-2A6D0EEAA534}" type="presOf" srcId="{4EAF7DC2-43FC-4FD9-A10C-40ADC6F23EC1}" destId="{E2550B76-D8E0-4AC0-91E6-631D58D5AE56}" srcOrd="0" destOrd="0" presId="urn:microsoft.com/office/officeart/2005/8/layout/vList5"/>
    <dgm:cxn modelId="{E39B2BAD-9FD6-4E95-9929-53D34DC11884}" type="presOf" srcId="{F86F3D77-BBC5-49FB-98BC-54AADE6F4AD6}" destId="{B6633B9F-BD2D-4524-A193-9A6C60C13693}" srcOrd="0" destOrd="0" presId="urn:microsoft.com/office/officeart/2005/8/layout/vList5"/>
    <dgm:cxn modelId="{463B68C8-5FED-4E12-9D0A-4BC8E4F2F1F9}" srcId="{B04327EA-E633-497C-83EF-2A63730213EB}" destId="{6F41264E-95B2-4B7E-BC60-683728399084}" srcOrd="2" destOrd="0" parTransId="{5CA1B5C1-CB22-47A8-ABEE-F76749790846}" sibTransId="{AB1030B1-F041-4E5E-8E5A-75CB5D905C3A}"/>
    <dgm:cxn modelId="{B6DE74D4-83C0-4CCA-B027-C70B68A75D25}" srcId="{B04327EA-E633-497C-83EF-2A63730213EB}" destId="{4EAF7DC2-43FC-4FD9-A10C-40ADC6F23EC1}" srcOrd="1" destOrd="0" parTransId="{CE564C53-A2A2-48B0-88BE-40FD8922ED20}" sibTransId="{38639690-95C5-4379-8800-37128A927036}"/>
    <dgm:cxn modelId="{201DEB6E-4675-4715-8CE3-4A1C79B8BDF5}" type="presOf" srcId="{FBB5F558-BCF3-4D3C-BA5D-02E455B4E1B3}" destId="{3BD1F395-BAB5-48E8-86D2-C4F22FC54D90}" srcOrd="0" destOrd="1" presId="urn:microsoft.com/office/officeart/2005/8/layout/vList5"/>
    <dgm:cxn modelId="{F87686CF-61BC-4834-8AAD-1FC5E2D871C4}" srcId="{B04327EA-E633-497C-83EF-2A63730213EB}" destId="{F86F3D77-BBC5-49FB-98BC-54AADE6F4AD6}" srcOrd="0" destOrd="0" parTransId="{4E71633B-632E-4BBF-A9AE-6509142D484C}" sibTransId="{5F609D21-A3CA-4692-AB80-78E345CCEC85}"/>
    <dgm:cxn modelId="{6F3E8A78-E44B-40A3-B583-D04A3E8D4330}" type="presOf" srcId="{6F41264E-95B2-4B7E-BC60-683728399084}" destId="{727787A9-9AA5-402D-85A3-13F05EEB50B0}" srcOrd="0" destOrd="0" presId="urn:microsoft.com/office/officeart/2005/8/layout/vList5"/>
    <dgm:cxn modelId="{53FDB906-B06C-4258-8C74-DD4D335C85B7}" srcId="{6F41264E-95B2-4B7E-BC60-683728399084}" destId="{9374F37D-BE99-4F40-A938-756C07AC7127}" srcOrd="0" destOrd="0" parTransId="{DA6B0684-B8ED-4E84-8906-B6D5E62CD0AF}" sibTransId="{8EE55FE5-F9EA-43DC-890C-220D39B2A118}"/>
    <dgm:cxn modelId="{46A125C1-E831-47BA-8801-8D90630EE140}" type="presOf" srcId="{C4C03B83-301B-4F8C-8C77-65A577C1AB46}" destId="{3BD1F395-BAB5-48E8-86D2-C4F22FC54D90}" srcOrd="0" destOrd="0" presId="urn:microsoft.com/office/officeart/2005/8/layout/vList5"/>
    <dgm:cxn modelId="{2BADFF1A-75A3-48A1-8685-FBCD8A781A74}" srcId="{F86F3D77-BBC5-49FB-98BC-54AADE6F4AD6}" destId="{3DE12CE6-28C4-4D1A-AA47-E6BD0C387B2A}" srcOrd="0" destOrd="0" parTransId="{FA80D606-D9F9-4FC2-A5A1-89EC5106C8F6}" sibTransId="{19EE64DC-5A43-49A5-94E0-A1C9508B5612}"/>
    <dgm:cxn modelId="{B312C926-AEE7-4C3D-8814-F972E10520AD}" type="presOf" srcId="{B04327EA-E633-497C-83EF-2A63730213EB}" destId="{DC341316-C688-4B90-9C73-BACD97CF96CD}" srcOrd="0" destOrd="0" presId="urn:microsoft.com/office/officeart/2005/8/layout/vList5"/>
    <dgm:cxn modelId="{D7E8436B-46FA-4BD3-ABD8-3F44A99F7425}" type="presOf" srcId="{0B8135A7-5DD6-4D6D-A1A5-754C58C427C5}" destId="{8A874CC8-7ECC-4B63-9FA8-2389DFF2A51D}" srcOrd="0" destOrd="1" presId="urn:microsoft.com/office/officeart/2005/8/layout/vList5"/>
    <dgm:cxn modelId="{7CF44AFA-48CD-4DBD-AE51-673293ECD194}" type="presParOf" srcId="{DC341316-C688-4B90-9C73-BACD97CF96CD}" destId="{6D5A2C2F-5E27-4CFD-BD5F-B1B0C794FF7B}" srcOrd="0" destOrd="0" presId="urn:microsoft.com/office/officeart/2005/8/layout/vList5"/>
    <dgm:cxn modelId="{3BB058CA-F921-4D40-A95D-07CC0D43EF0A}" type="presParOf" srcId="{6D5A2C2F-5E27-4CFD-BD5F-B1B0C794FF7B}" destId="{B6633B9F-BD2D-4524-A193-9A6C60C13693}" srcOrd="0" destOrd="0" presId="urn:microsoft.com/office/officeart/2005/8/layout/vList5"/>
    <dgm:cxn modelId="{2D667598-79F0-44C6-B12B-3156AE834852}" type="presParOf" srcId="{6D5A2C2F-5E27-4CFD-BD5F-B1B0C794FF7B}" destId="{8A874CC8-7ECC-4B63-9FA8-2389DFF2A51D}" srcOrd="1" destOrd="0" presId="urn:microsoft.com/office/officeart/2005/8/layout/vList5"/>
    <dgm:cxn modelId="{1215342F-99B8-4429-93DF-4C72920CFA04}" type="presParOf" srcId="{DC341316-C688-4B90-9C73-BACD97CF96CD}" destId="{0433A825-0F7B-4F42-A075-A34B5DFFCBAF}" srcOrd="1" destOrd="0" presId="urn:microsoft.com/office/officeart/2005/8/layout/vList5"/>
    <dgm:cxn modelId="{C5978500-A875-4C05-BA25-FEEF6CBCB09D}" type="presParOf" srcId="{DC341316-C688-4B90-9C73-BACD97CF96CD}" destId="{0F4B0F61-54F7-4C3F-A21A-7FDE98BE6700}" srcOrd="2" destOrd="0" presId="urn:microsoft.com/office/officeart/2005/8/layout/vList5"/>
    <dgm:cxn modelId="{E31F79CF-E0FC-46E0-8C65-D334403348A5}" type="presParOf" srcId="{0F4B0F61-54F7-4C3F-A21A-7FDE98BE6700}" destId="{E2550B76-D8E0-4AC0-91E6-631D58D5AE56}" srcOrd="0" destOrd="0" presId="urn:microsoft.com/office/officeart/2005/8/layout/vList5"/>
    <dgm:cxn modelId="{976CA1E5-FFAC-4951-B0EA-38CA9AE62606}" type="presParOf" srcId="{0F4B0F61-54F7-4C3F-A21A-7FDE98BE6700}" destId="{3BD1F395-BAB5-48E8-86D2-C4F22FC54D90}" srcOrd="1" destOrd="0" presId="urn:microsoft.com/office/officeart/2005/8/layout/vList5"/>
    <dgm:cxn modelId="{0507E21B-6DFF-4F4B-9D2D-7B1951E98EB7}" type="presParOf" srcId="{DC341316-C688-4B90-9C73-BACD97CF96CD}" destId="{F110321E-CFF7-4E36-927A-9871F9F8887B}" srcOrd="3" destOrd="0" presId="urn:microsoft.com/office/officeart/2005/8/layout/vList5"/>
    <dgm:cxn modelId="{B910FD41-98E8-46B4-ADCE-E3FDE87B0B61}" type="presParOf" srcId="{DC341316-C688-4B90-9C73-BACD97CF96CD}" destId="{30946C80-23BF-4CF3-B98D-2B25701BDC7A}" srcOrd="4" destOrd="0" presId="urn:microsoft.com/office/officeart/2005/8/layout/vList5"/>
    <dgm:cxn modelId="{E0B1B1F6-F23C-46F1-835D-A7953462AA60}" type="presParOf" srcId="{30946C80-23BF-4CF3-B98D-2B25701BDC7A}" destId="{727787A9-9AA5-402D-85A3-13F05EEB50B0}" srcOrd="0" destOrd="0" presId="urn:microsoft.com/office/officeart/2005/8/layout/vList5"/>
    <dgm:cxn modelId="{07FBE091-D360-426F-A867-42850DEA72E1}" type="presParOf" srcId="{30946C80-23BF-4CF3-B98D-2B25701BDC7A}" destId="{569C569B-C0D1-4C1A-A794-FDF603CCBB4C}" srcOrd="1" destOrd="0" presId="urn:microsoft.com/office/officeart/2005/8/layout/vList5"/>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74CC8-7ECC-4B63-9FA8-2389DFF2A51D}">
      <dsp:nvSpPr>
        <dsp:cNvPr id="0" name=""/>
        <dsp:cNvSpPr/>
      </dsp:nvSpPr>
      <dsp:spPr>
        <a:xfrm rot="5400000">
          <a:off x="4269645" y="-3080408"/>
          <a:ext cx="993228" cy="718767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ts val="0"/>
            </a:spcAft>
            <a:buChar char="••"/>
          </a:pPr>
          <a:r>
            <a:rPr lang="zh-CN" sz="2000" b="1" kern="1200" dirty="0" smtClean="0">
              <a:solidFill>
                <a:schemeClr val="tx1"/>
              </a:solidFill>
            </a:rPr>
            <a:t>研究</a:t>
          </a:r>
          <a:r>
            <a:rPr lang="zh-CN" sz="2000" b="1" kern="1200" dirty="0" smtClean="0">
              <a:solidFill>
                <a:srgbClr val="FF0000"/>
              </a:solidFill>
            </a:rPr>
            <a:t>加筋板、壳中</a:t>
          </a:r>
          <a:r>
            <a:rPr lang="en-US" sz="2000" b="1" kern="1200" dirty="0" smtClean="0">
              <a:solidFill>
                <a:schemeClr val="tx1"/>
              </a:solidFill>
            </a:rPr>
            <a:t>Lamb</a:t>
          </a:r>
          <a:r>
            <a:rPr lang="zh-CN" sz="2000" b="1" kern="1200" dirty="0" smtClean="0">
              <a:solidFill>
                <a:schemeClr val="tx1"/>
              </a:solidFill>
            </a:rPr>
            <a:t>波的传播及其与损伤的关系；</a:t>
          </a:r>
          <a:endParaRPr lang="zh-CN" altLang="en-US" sz="2000" b="1" kern="1200" dirty="0">
            <a:solidFill>
              <a:schemeClr val="tx1"/>
            </a:solidFill>
          </a:endParaRPr>
        </a:p>
        <a:p>
          <a:pPr marL="228600" lvl="1" indent="-228600" algn="l" defTabSz="889000">
            <a:lnSpc>
              <a:spcPct val="90000"/>
            </a:lnSpc>
            <a:spcBef>
              <a:spcPct val="0"/>
            </a:spcBef>
            <a:spcAft>
              <a:spcPct val="15000"/>
            </a:spcAft>
            <a:buChar char="••"/>
          </a:pPr>
          <a:r>
            <a:rPr lang="zh-CN" altLang="en-US" sz="2000" b="1" kern="1200" dirty="0" smtClean="0">
              <a:solidFill>
                <a:schemeClr val="tx1"/>
              </a:solidFill>
            </a:rPr>
            <a:t>进一步研究</a:t>
          </a:r>
          <a:r>
            <a:rPr lang="zh-CN" altLang="en-US" sz="2000" b="1" kern="1200" dirty="0" smtClean="0">
              <a:solidFill>
                <a:srgbClr val="FF0000"/>
              </a:solidFill>
            </a:rPr>
            <a:t>多个或多种损伤</a:t>
          </a:r>
          <a:r>
            <a:rPr lang="zh-CN" altLang="en-US" sz="2000" b="1" kern="1200" dirty="0" smtClean="0">
              <a:solidFill>
                <a:schemeClr val="tx1"/>
              </a:solidFill>
            </a:rPr>
            <a:t>同时存在时的复杂情况下波的传播及变化情况；</a:t>
          </a:r>
          <a:endParaRPr lang="zh-CN" altLang="en-US" sz="2000" b="1" kern="1200" dirty="0">
            <a:solidFill>
              <a:schemeClr val="tx1"/>
            </a:solidFill>
          </a:endParaRPr>
        </a:p>
      </dsp:txBody>
      <dsp:txXfrm rot="-5400000">
        <a:off x="1172424" y="65298"/>
        <a:ext cx="7139187" cy="896258"/>
      </dsp:txXfrm>
    </dsp:sp>
    <dsp:sp modelId="{B6633B9F-BD2D-4524-A193-9A6C60C13693}">
      <dsp:nvSpPr>
        <dsp:cNvPr id="0" name=""/>
        <dsp:cNvSpPr/>
      </dsp:nvSpPr>
      <dsp:spPr>
        <a:xfrm>
          <a:off x="189" y="81"/>
          <a:ext cx="1172234" cy="10266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altLang="zh-CN" sz="2900" kern="1200" dirty="0" smtClean="0"/>
            <a:t>2015</a:t>
          </a:r>
          <a:endParaRPr lang="zh-CN" altLang="en-US" sz="2900" kern="1200" dirty="0"/>
        </a:p>
      </dsp:txBody>
      <dsp:txXfrm>
        <a:off x="50308" y="50200"/>
        <a:ext cx="1071996" cy="926452"/>
      </dsp:txXfrm>
    </dsp:sp>
    <dsp:sp modelId="{3BD1F395-BAB5-48E8-86D2-C4F22FC54D90}">
      <dsp:nvSpPr>
        <dsp:cNvPr id="0" name=""/>
        <dsp:cNvSpPr/>
      </dsp:nvSpPr>
      <dsp:spPr>
        <a:xfrm rot="5400000">
          <a:off x="4287057" y="-1970038"/>
          <a:ext cx="993228" cy="715289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72000" bIns="123825" numCol="1" spcCol="1270" anchor="ctr" anchorCtr="0">
          <a:noAutofit/>
        </a:bodyPr>
        <a:lstStyle/>
        <a:p>
          <a:pPr marL="228600" lvl="1" indent="-228600" algn="l" defTabSz="889000">
            <a:lnSpc>
              <a:spcPct val="90000"/>
            </a:lnSpc>
            <a:spcBef>
              <a:spcPct val="0"/>
            </a:spcBef>
            <a:spcAft>
              <a:spcPts val="0"/>
            </a:spcAft>
            <a:buChar char="••"/>
          </a:pPr>
          <a:r>
            <a:rPr lang="zh-CN" altLang="en-US" sz="2000" b="1" i="0" kern="1200" dirty="0" smtClean="0"/>
            <a:t>研究复杂形状、复杂约束条件下的</a:t>
          </a:r>
          <a:r>
            <a:rPr lang="zh-CN" altLang="en-US" sz="2000" b="1" i="0" kern="1200" dirty="0" smtClean="0">
              <a:solidFill>
                <a:srgbClr val="FF0000"/>
              </a:solidFill>
            </a:rPr>
            <a:t>复合材料结构</a:t>
          </a:r>
          <a:r>
            <a:rPr lang="zh-CN" altLang="en-US" sz="2000" b="1" i="0" kern="1200" dirty="0" smtClean="0"/>
            <a:t>中</a:t>
          </a:r>
          <a:r>
            <a:rPr lang="en-US" altLang="zh-CN" sz="2000" b="1" i="0" kern="1200" dirty="0" smtClean="0"/>
            <a:t>Lamb</a:t>
          </a:r>
          <a:r>
            <a:rPr lang="zh-CN" altLang="en-US" sz="2000" b="1" i="0" kern="1200" dirty="0" smtClean="0"/>
            <a:t>波传播规律；</a:t>
          </a:r>
          <a:endParaRPr lang="zh-CN" altLang="en-US" sz="2000" b="1" kern="1200" dirty="0">
            <a:solidFill>
              <a:srgbClr val="FF0000"/>
            </a:solidFill>
          </a:endParaRPr>
        </a:p>
        <a:p>
          <a:pPr marL="228600" lvl="1" indent="-228600" algn="l" defTabSz="889000">
            <a:lnSpc>
              <a:spcPct val="90000"/>
            </a:lnSpc>
            <a:spcBef>
              <a:spcPct val="0"/>
            </a:spcBef>
            <a:spcAft>
              <a:spcPts val="0"/>
            </a:spcAft>
            <a:buChar char="••"/>
          </a:pPr>
          <a:r>
            <a:rPr lang="zh-CN" altLang="en-US" sz="2000" b="1" i="0" kern="1200" dirty="0" smtClean="0"/>
            <a:t>研究损伤识别的</a:t>
          </a:r>
          <a:r>
            <a:rPr lang="zh-CN" altLang="en-US" sz="2000" b="1" i="0" kern="1200" dirty="0" smtClean="0">
              <a:solidFill>
                <a:srgbClr val="FF0000"/>
              </a:solidFill>
            </a:rPr>
            <a:t>传感器网络分布方案与信号处理技术</a:t>
          </a:r>
          <a:endParaRPr lang="zh-CN" altLang="en-US" sz="2000" b="1" kern="1200" dirty="0">
            <a:solidFill>
              <a:srgbClr val="FF0000"/>
            </a:solidFill>
          </a:endParaRPr>
        </a:p>
      </dsp:txBody>
      <dsp:txXfrm rot="-5400000">
        <a:off x="1207224" y="1158280"/>
        <a:ext cx="7104411" cy="896258"/>
      </dsp:txXfrm>
    </dsp:sp>
    <dsp:sp modelId="{E2550B76-D8E0-4AC0-91E6-631D58D5AE56}">
      <dsp:nvSpPr>
        <dsp:cNvPr id="0" name=""/>
        <dsp:cNvSpPr/>
      </dsp:nvSpPr>
      <dsp:spPr>
        <a:xfrm>
          <a:off x="189" y="1083117"/>
          <a:ext cx="1207035" cy="10266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altLang="zh-CN" sz="2900" kern="1200" dirty="0" smtClean="0"/>
            <a:t>2016</a:t>
          </a:r>
          <a:endParaRPr lang="zh-CN" altLang="en-US" sz="2900" kern="1200" dirty="0"/>
        </a:p>
      </dsp:txBody>
      <dsp:txXfrm>
        <a:off x="50308" y="1133236"/>
        <a:ext cx="1106797" cy="926452"/>
      </dsp:txXfrm>
    </dsp:sp>
    <dsp:sp modelId="{569C569B-C0D1-4C1A-A794-FDF603CCBB4C}">
      <dsp:nvSpPr>
        <dsp:cNvPr id="0" name=""/>
        <dsp:cNvSpPr/>
      </dsp:nvSpPr>
      <dsp:spPr>
        <a:xfrm rot="5400000">
          <a:off x="4242238" y="-918398"/>
          <a:ext cx="1044185" cy="719324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0" bIns="123825" numCol="1" spcCol="1270" anchor="ctr" anchorCtr="0">
          <a:noAutofit/>
        </a:bodyPr>
        <a:lstStyle/>
        <a:p>
          <a:pPr marL="228600" lvl="1" indent="-228600" algn="l" defTabSz="889000">
            <a:lnSpc>
              <a:spcPct val="90000"/>
            </a:lnSpc>
            <a:spcBef>
              <a:spcPct val="0"/>
            </a:spcBef>
            <a:spcAft>
              <a:spcPts val="0"/>
            </a:spcAft>
            <a:buChar char="••"/>
          </a:pPr>
          <a:r>
            <a:rPr lang="zh-CN" altLang="en-US" sz="2000" b="1" i="0" kern="1200" dirty="0" smtClean="0"/>
            <a:t>应用到</a:t>
          </a:r>
          <a:r>
            <a:rPr lang="zh-CN" altLang="en-US" sz="2000" b="1" i="0" kern="1200" dirty="0" smtClean="0">
              <a:solidFill>
                <a:srgbClr val="FF0000"/>
              </a:solidFill>
            </a:rPr>
            <a:t>典型复合材料结构</a:t>
          </a:r>
          <a:r>
            <a:rPr lang="zh-CN" altLang="en-US" sz="2000" b="1" i="0" kern="1200" dirty="0" smtClean="0"/>
            <a:t>的损伤识别与剩余寿命预测中，完善并总结以上各项工作。</a:t>
          </a:r>
          <a:endParaRPr lang="zh-CN" altLang="en-US" sz="2000" b="1" kern="1200" dirty="0">
            <a:solidFill>
              <a:srgbClr val="FF0000"/>
            </a:solidFill>
          </a:endParaRPr>
        </a:p>
      </dsp:txBody>
      <dsp:txXfrm rot="-5400000">
        <a:off x="1167707" y="2207106"/>
        <a:ext cx="7142275" cy="942239"/>
      </dsp:txXfrm>
    </dsp:sp>
    <dsp:sp modelId="{727787A9-9AA5-402D-85A3-13F05EEB50B0}">
      <dsp:nvSpPr>
        <dsp:cNvPr id="0" name=""/>
        <dsp:cNvSpPr/>
      </dsp:nvSpPr>
      <dsp:spPr>
        <a:xfrm>
          <a:off x="189" y="2164879"/>
          <a:ext cx="1167518" cy="10266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altLang="zh-CN" sz="2900" kern="1200" dirty="0" smtClean="0"/>
            <a:t>2017</a:t>
          </a:r>
          <a:endParaRPr lang="zh-CN" altLang="en-US" sz="2900" kern="1200" dirty="0"/>
        </a:p>
      </dsp:txBody>
      <dsp:txXfrm>
        <a:off x="50308" y="2214998"/>
        <a:ext cx="1067280" cy="92645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ltLang="zh-CN"/>
          </a:p>
        </p:txBody>
      </p:sp>
      <p:sp>
        <p:nvSpPr>
          <p:cNvPr id="17411" name="Rectangle 3"/>
          <p:cNvSpPr>
            <a:spLocks noGrp="1" noChangeArrowheads="1"/>
          </p:cNvSpPr>
          <p:nvPr>
            <p:ph type="dt" sz="quarter" idx="1"/>
          </p:nvPr>
        </p:nvSpPr>
        <p:spPr bwMode="auto">
          <a:xfrm>
            <a:off x="3849688" y="0"/>
            <a:ext cx="2946400" cy="496888"/>
          </a:xfrm>
          <a:prstGeom prst="rect">
            <a:avLst/>
          </a:prstGeom>
          <a:noFill/>
          <a:ln>
            <a:noFill/>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17412" name="Rectangle 4"/>
          <p:cNvSpPr>
            <a:spLocks noGrp="1" noChangeArrowheads="1"/>
          </p:cNvSpPr>
          <p:nvPr>
            <p:ph type="ftr" sz="quarter" idx="2"/>
          </p:nvPr>
        </p:nvSpPr>
        <p:spPr bwMode="auto">
          <a:xfrm>
            <a:off x="0" y="9429750"/>
            <a:ext cx="2946400" cy="496888"/>
          </a:xfrm>
          <a:prstGeom prst="rect">
            <a:avLst/>
          </a:prstGeom>
          <a:noFill/>
          <a:ln>
            <a:noFill/>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17413" name="Rectangle 5"/>
          <p:cNvSpPr>
            <a:spLocks noGrp="1" noChangeArrowheads="1"/>
          </p:cNvSpPr>
          <p:nvPr>
            <p:ph type="sldNum" sz="quarter" idx="3"/>
          </p:nvPr>
        </p:nvSpPr>
        <p:spPr bwMode="auto">
          <a:xfrm>
            <a:off x="3849688" y="9429750"/>
            <a:ext cx="2946400" cy="496888"/>
          </a:xfrm>
          <a:prstGeom prst="rect">
            <a:avLst/>
          </a:prstGeom>
          <a:noFill/>
          <a:ln>
            <a:noFill/>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1435C63A-822C-4C39-99E4-22C208612478}"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pPr>
              <a:defRPr/>
            </a:pPr>
            <a:endParaRPr lang="en-US"/>
          </a:p>
        </p:txBody>
      </p:sp>
      <p:sp>
        <p:nvSpPr>
          <p:cNvPr id="3" name="日期占位符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pPr>
              <a:defRPr/>
            </a:pPr>
            <a:fld id="{E208C56E-931F-49A5-8CB4-EC520E2F9044}" type="datetimeFigureOut">
              <a:rPr lang="en-US"/>
            </a:fld>
            <a:endParaRPr 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备注占位符 4"/>
          <p:cNvSpPr>
            <a:spLocks noGrp="1"/>
          </p:cNvSpPr>
          <p:nvPr>
            <p:ph type="body" sz="quarter" idx="3"/>
          </p:nvPr>
        </p:nvSpPr>
        <p:spPr>
          <a:xfrm>
            <a:off x="679450" y="4716463"/>
            <a:ext cx="5438775" cy="4467225"/>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en-US" noProof="0" smtClean="0"/>
          </a:p>
        </p:txBody>
      </p:sp>
      <p:sp>
        <p:nvSpPr>
          <p:cNvPr id="6" name="页脚占位符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pPr>
              <a:defRPr/>
            </a:pPr>
            <a:endParaRPr lang="en-US"/>
          </a:p>
        </p:txBody>
      </p:sp>
      <p:sp>
        <p:nvSpPr>
          <p:cNvPr id="7" name="灯片编号占位符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pPr>
              <a:defRPr/>
            </a:pPr>
            <a:fld id="{2EBE28D3-EDF3-4100-8DFC-3D5714C9736F}"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2EBE28D3-EDF3-4100-8DFC-3D5714C9736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2EBE28D3-EDF3-4100-8DFC-3D5714C9736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2EBE28D3-EDF3-4100-8DFC-3D5714C9736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2EBE28D3-EDF3-4100-8DFC-3D5714C9736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2EBE28D3-EDF3-4100-8DFC-3D5714C9736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2EBE28D3-EDF3-4100-8DFC-3D5714C9736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2EBE28D3-EDF3-4100-8DFC-3D5714C9736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solidFill>
                  <a:srgbClr val="000000"/>
                </a:solidFill>
              </a:rPr>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solidFill>
                <a:srgbClr val="000000"/>
              </a:solidFill>
            </a:endParaRPr>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solidFill>
                <a:srgbClr val="000000"/>
              </a:solidFill>
            </a:endParaRPr>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solidFill>
                  <a:srgbClr val="000000"/>
                </a:solidFill>
              </a:rPr>
            </a:fld>
            <a:endParaRPr lang="en-US" altLang="zh-CN">
              <a:solidFill>
                <a:srgbClr val="000000"/>
              </a:solidFill>
            </a:endParaRPr>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2.w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0.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0.xml"/><Relationship Id="rId5" Type="http://schemas.openxmlformats.org/officeDocument/2006/relationships/image" Target="../media/image12.emf"/><Relationship Id="rId4" Type="http://schemas.openxmlformats.org/officeDocument/2006/relationships/image" Target="../media/image11.emf"/><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a:xfrm>
            <a:off x="304800" y="228600"/>
            <a:ext cx="8229600" cy="874712"/>
          </a:xfrm>
        </p:spPr>
        <p:txBody>
          <a:bodyPr/>
          <a:lstStyle/>
          <a:p>
            <a:r>
              <a:rPr lang="zh-CN" altLang="en-US" sz="4400" dirty="0" smtClean="0"/>
              <a:t>超材料传感器工作</a:t>
            </a:r>
            <a:endParaRPr lang="zh-CN" altLang="en-US" dirty="0"/>
          </a:p>
        </p:txBody>
      </p:sp>
      <p:sp>
        <p:nvSpPr>
          <p:cNvPr id="27" name="竖排文字占位符 26"/>
          <p:cNvSpPr>
            <a:spLocks noGrp="1"/>
          </p:cNvSpPr>
          <p:nvPr>
            <p:ph type="body" orient="vert" idx="1"/>
          </p:nvPr>
        </p:nvSpPr>
        <p:spPr>
          <a:xfrm>
            <a:off x="228600" y="1143001"/>
            <a:ext cx="8229600" cy="2057399"/>
          </a:xfrm>
        </p:spPr>
        <p:txBody>
          <a:bodyPr vert="horz"/>
          <a:lstStyle/>
          <a:p>
            <a:pPr>
              <a:buNone/>
            </a:pPr>
            <a:r>
              <a:rPr lang="zh-CN" altLang="en-US" sz="2400" b="1" dirty="0" smtClean="0">
                <a:latin typeface="黑体" panose="02010609060101010101" pitchFamily="49" charset="-122"/>
                <a:ea typeface="黑体" panose="02010609060101010101" pitchFamily="49" charset="-122"/>
              </a:rPr>
              <a:t>  国家自然科学基金项目</a:t>
            </a:r>
            <a:endParaRPr lang="en-US" altLang="zh-CN" sz="2400" b="1" dirty="0" smtClean="0">
              <a:latin typeface="黑体" panose="02010609060101010101" pitchFamily="49" charset="-122"/>
              <a:ea typeface="黑体" panose="02010609060101010101" pitchFamily="49" charset="-122"/>
            </a:endParaRPr>
          </a:p>
          <a:p>
            <a:pPr>
              <a:buNone/>
            </a:pPr>
            <a:r>
              <a:rPr lang="en-US" altLang="zh-CN" sz="2400" b="1" dirty="0" smtClean="0"/>
              <a:t>     </a:t>
            </a:r>
            <a:r>
              <a:rPr lang="zh-CN" altLang="en-US" sz="2400" dirty="0" smtClean="0"/>
              <a:t>项目</a:t>
            </a:r>
            <a:r>
              <a:rPr lang="zh-CN" altLang="en-US" sz="2400" dirty="0"/>
              <a:t>批准号： </a:t>
            </a:r>
            <a:r>
              <a:rPr lang="en-US" altLang="zh-CN" sz="2400" dirty="0" smtClean="0">
                <a:solidFill>
                  <a:srgbClr val="FF0000"/>
                </a:solidFill>
              </a:rPr>
              <a:t>11672004</a:t>
            </a:r>
            <a:endParaRPr lang="en-US" altLang="zh-CN" sz="2400" dirty="0" smtClean="0">
              <a:solidFill>
                <a:srgbClr val="FF0000"/>
              </a:solidFill>
            </a:endParaRPr>
          </a:p>
          <a:p>
            <a:pPr>
              <a:buNone/>
            </a:pPr>
            <a:r>
              <a:rPr lang="en-US" altLang="zh-CN" sz="2400" dirty="0"/>
              <a:t> </a:t>
            </a:r>
            <a:r>
              <a:rPr lang="en-US" altLang="zh-CN" sz="2400" dirty="0" smtClean="0"/>
              <a:t>    </a:t>
            </a:r>
            <a:r>
              <a:rPr lang="zh-CN" altLang="en-US" sz="2400" dirty="0" smtClean="0"/>
              <a:t>项目</a:t>
            </a:r>
            <a:r>
              <a:rPr lang="zh-CN" altLang="en-US" sz="2400" dirty="0"/>
              <a:t>名称： 压电超材料传感器设计的研究 </a:t>
            </a:r>
            <a:endParaRPr lang="en-US" altLang="zh-CN" sz="2400" dirty="0" smtClean="0"/>
          </a:p>
          <a:p>
            <a:pPr>
              <a:buNone/>
            </a:pPr>
            <a:r>
              <a:rPr lang="zh-CN" altLang="en-US" sz="2400" dirty="0" smtClean="0"/>
              <a:t>     起止</a:t>
            </a:r>
            <a:r>
              <a:rPr lang="zh-CN" altLang="en-US" sz="2400" dirty="0"/>
              <a:t>年月： </a:t>
            </a:r>
            <a:r>
              <a:rPr lang="en-US" altLang="zh-CN" sz="2400" dirty="0"/>
              <a:t>2017</a:t>
            </a:r>
            <a:r>
              <a:rPr lang="zh-CN" altLang="en-US" sz="2400" dirty="0"/>
              <a:t>年</a:t>
            </a:r>
            <a:r>
              <a:rPr lang="en-US" altLang="zh-CN" sz="2400" dirty="0"/>
              <a:t>01</a:t>
            </a:r>
            <a:r>
              <a:rPr lang="zh-CN" altLang="en-US" sz="2400" dirty="0"/>
              <a:t>月至 </a:t>
            </a:r>
            <a:r>
              <a:rPr lang="en-US" altLang="zh-CN" sz="2400" dirty="0"/>
              <a:t>2020</a:t>
            </a:r>
            <a:r>
              <a:rPr lang="zh-CN" altLang="en-US" sz="2400" dirty="0"/>
              <a:t>年 </a:t>
            </a:r>
            <a:r>
              <a:rPr lang="en-US" altLang="zh-CN" sz="2400" dirty="0"/>
              <a:t>12</a:t>
            </a:r>
            <a:r>
              <a:rPr lang="zh-CN" altLang="en-US" sz="2400" dirty="0"/>
              <a:t>月</a:t>
            </a:r>
            <a:br>
              <a:rPr lang="zh-CN" altLang="en-US" sz="2400" dirty="0"/>
            </a:br>
            <a:br>
              <a:rPr lang="zh-CN" altLang="en-US" sz="2400" dirty="0"/>
            </a:br>
            <a:r>
              <a:rPr lang="en-US" altLang="zh-CN" sz="2400" b="1" dirty="0">
                <a:solidFill>
                  <a:srgbClr val="FF0000"/>
                </a:solidFill>
              </a:rPr>
              <a:t>2017 </a:t>
            </a:r>
            <a:r>
              <a:rPr lang="zh-CN" altLang="en-US" sz="2400" b="1" dirty="0">
                <a:solidFill>
                  <a:srgbClr val="FF0000"/>
                </a:solidFill>
              </a:rPr>
              <a:t>年</a:t>
            </a:r>
            <a:r>
              <a:rPr lang="zh-CN" altLang="en-US" sz="2400" b="1" dirty="0" smtClean="0">
                <a:solidFill>
                  <a:srgbClr val="FF0000"/>
                </a:solidFill>
              </a:rPr>
              <a:t>：</a:t>
            </a:r>
            <a:endParaRPr lang="en-US" altLang="zh-CN" sz="2400" b="1" dirty="0" smtClean="0">
              <a:solidFill>
                <a:srgbClr val="FF0000"/>
              </a:solidFill>
            </a:endParaRPr>
          </a:p>
          <a:p>
            <a:pPr marL="457200" indent="-457200">
              <a:lnSpc>
                <a:spcPct val="150000"/>
              </a:lnSpc>
              <a:buFont typeface="+mj-lt"/>
              <a:buAutoNum type="arabicPeriod"/>
            </a:pPr>
            <a:r>
              <a:rPr lang="zh-CN" altLang="en-US" sz="2400" b="1" dirty="0" smtClean="0"/>
              <a:t>调研</a:t>
            </a:r>
            <a:r>
              <a:rPr lang="zh-CN" altLang="en-US" sz="2400" b="1" dirty="0"/>
              <a:t>及现有国内外相关工作总结</a:t>
            </a:r>
            <a:r>
              <a:rPr lang="zh-CN" altLang="en-US" sz="2400" b="1" dirty="0" smtClean="0"/>
              <a:t>分析</a:t>
            </a:r>
            <a:endParaRPr lang="en-US" altLang="zh-CN" sz="2400" b="1" dirty="0" smtClean="0"/>
          </a:p>
          <a:p>
            <a:pPr marL="457200" indent="-457200">
              <a:lnSpc>
                <a:spcPct val="150000"/>
              </a:lnSpc>
              <a:buFont typeface="+mj-lt"/>
              <a:buAutoNum type="arabicPeriod"/>
            </a:pPr>
            <a:r>
              <a:rPr lang="zh-CN" altLang="en-US" sz="2400" b="1" dirty="0" smtClean="0"/>
              <a:t>发展 </a:t>
            </a:r>
            <a:r>
              <a:rPr lang="en-US" altLang="zh-CN" sz="2400" b="1" dirty="0"/>
              <a:t>Stroh </a:t>
            </a:r>
            <a:r>
              <a:rPr lang="zh-CN" altLang="en-US" sz="2400" b="1" dirty="0"/>
              <a:t>理论在</a:t>
            </a:r>
            <a:r>
              <a:rPr lang="zh-CN" altLang="en-US" sz="2400" b="1" dirty="0">
                <a:solidFill>
                  <a:srgbClr val="FF0000"/>
                </a:solidFill>
              </a:rPr>
              <a:t>压电</a:t>
            </a:r>
            <a:r>
              <a:rPr lang="zh-CN" altLang="en-US" sz="2400" b="1" dirty="0" smtClean="0">
                <a:solidFill>
                  <a:srgbClr val="FF0000"/>
                </a:solidFill>
              </a:rPr>
              <a:t>材料弹性</a:t>
            </a:r>
            <a:r>
              <a:rPr lang="zh-CN" altLang="en-US" sz="2400" b="1" dirty="0">
                <a:solidFill>
                  <a:srgbClr val="FF0000"/>
                </a:solidFill>
              </a:rPr>
              <a:t>波传播</a:t>
            </a:r>
            <a:r>
              <a:rPr lang="zh-CN" altLang="en-US" sz="2400" b="1" dirty="0"/>
              <a:t>问题的</a:t>
            </a:r>
            <a:r>
              <a:rPr lang="zh-CN" altLang="en-US" sz="2400" b="1" dirty="0" smtClean="0"/>
              <a:t>研究</a:t>
            </a:r>
            <a:endParaRPr lang="en-US" altLang="zh-CN" sz="2400" b="1" dirty="0" smtClean="0"/>
          </a:p>
          <a:p>
            <a:pPr marL="457200" indent="-457200">
              <a:lnSpc>
                <a:spcPct val="150000"/>
              </a:lnSpc>
              <a:buFont typeface="+mj-lt"/>
              <a:buAutoNum type="arabicPeriod"/>
            </a:pPr>
            <a:r>
              <a:rPr lang="zh-CN" altLang="en-US" sz="2400" b="1" dirty="0" smtClean="0"/>
              <a:t>探讨</a:t>
            </a:r>
            <a:r>
              <a:rPr lang="zh-CN" altLang="en-US" sz="2400" b="1" dirty="0">
                <a:solidFill>
                  <a:srgbClr val="FF0000"/>
                </a:solidFill>
              </a:rPr>
              <a:t>孔洞和夹杂对波传播</a:t>
            </a:r>
            <a:r>
              <a:rPr lang="zh-CN" altLang="en-US" sz="2400" b="1" dirty="0"/>
              <a:t>的影响</a:t>
            </a:r>
            <a:r>
              <a:rPr lang="zh-CN" altLang="en-US" sz="2400" b="1" dirty="0" smtClean="0"/>
              <a:t>。</a:t>
            </a:r>
            <a:endParaRPr lang="en-US" altLang="zh-CN" sz="2400" b="1" dirty="0" smtClean="0"/>
          </a:p>
          <a:p>
            <a:pPr>
              <a:lnSpc>
                <a:spcPct val="150000"/>
              </a:lnSpc>
              <a:buNone/>
            </a:pPr>
            <a:r>
              <a:rPr lang="en-US" altLang="zh-CN" sz="2400" dirty="0"/>
              <a:t> </a:t>
            </a:r>
            <a:endParaRPr lang="zh-CN" altLang="en-US" sz="2400" b="1" dirty="0"/>
          </a:p>
          <a:p>
            <a:pPr>
              <a:buNone/>
            </a:pPr>
            <a:br>
              <a:rPr lang="zh-CN" altLang="en-US" sz="2400" dirty="0"/>
            </a:br>
            <a:endParaRPr lang="en-US" altLang="zh-CN" sz="2400"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762000" y="3672332"/>
            <a:ext cx="7772399" cy="2118868"/>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标题 25"/>
          <p:cNvSpPr>
            <a:spLocks noGrp="1"/>
          </p:cNvSpPr>
          <p:nvPr>
            <p:ph type="title"/>
          </p:nvPr>
        </p:nvSpPr>
        <p:spPr>
          <a:xfrm>
            <a:off x="304800" y="228600"/>
            <a:ext cx="8229600" cy="874712"/>
          </a:xfrm>
        </p:spPr>
        <p:txBody>
          <a:bodyPr/>
          <a:lstStyle/>
          <a:p>
            <a:r>
              <a:rPr lang="zh-CN" altLang="en-US" sz="4400" dirty="0"/>
              <a:t>大型风力机工作</a:t>
            </a:r>
            <a:endParaRPr lang="zh-CN" altLang="en-US" dirty="0"/>
          </a:p>
        </p:txBody>
      </p:sp>
      <p:sp>
        <p:nvSpPr>
          <p:cNvPr id="27" name="竖排文字占位符 26"/>
          <p:cNvSpPr>
            <a:spLocks noGrp="1"/>
          </p:cNvSpPr>
          <p:nvPr>
            <p:ph type="body" orient="vert" idx="1"/>
          </p:nvPr>
        </p:nvSpPr>
        <p:spPr>
          <a:xfrm>
            <a:off x="228600" y="1143001"/>
            <a:ext cx="8229600" cy="2438399"/>
          </a:xfrm>
        </p:spPr>
        <p:txBody>
          <a:bodyPr vert="horz"/>
          <a:lstStyle/>
          <a:p>
            <a:pPr>
              <a:buNone/>
            </a:pPr>
            <a:r>
              <a:rPr lang="zh-CN" altLang="en-US" sz="2400" b="1" dirty="0">
                <a:latin typeface="黑体" panose="02010609060101010101" pitchFamily="49" charset="-122"/>
                <a:ea typeface="黑体" panose="02010609060101010101" pitchFamily="49" charset="-122"/>
              </a:rPr>
              <a:t>科技部</a:t>
            </a:r>
            <a:r>
              <a:rPr lang="en-US" altLang="zh-CN" sz="2400" b="1" dirty="0">
                <a:latin typeface="黑体" panose="02010609060101010101" pitchFamily="49" charset="-122"/>
                <a:ea typeface="黑体" panose="02010609060101010101" pitchFamily="49" charset="-122"/>
              </a:rPr>
              <a:t>973 </a:t>
            </a:r>
            <a:r>
              <a:rPr lang="zh-CN" altLang="en-US" sz="2400" b="1" dirty="0">
                <a:latin typeface="黑体" panose="02010609060101010101" pitchFamily="49" charset="-122"/>
                <a:ea typeface="黑体" panose="02010609060101010101" pitchFamily="49" charset="-122"/>
              </a:rPr>
              <a:t>项目</a:t>
            </a:r>
            <a:endParaRPr lang="zh-CN" altLang="en-US" sz="2400" b="1" dirty="0">
              <a:latin typeface="黑体" panose="02010609060101010101" pitchFamily="49" charset="-122"/>
              <a:ea typeface="黑体" panose="02010609060101010101" pitchFamily="49" charset="-122"/>
            </a:endParaRPr>
          </a:p>
          <a:p>
            <a:pPr>
              <a:buNone/>
            </a:pPr>
            <a:r>
              <a:rPr lang="zh-CN" altLang="en-US" sz="2400" dirty="0" smtClean="0"/>
              <a:t>     项目批准号： </a:t>
            </a:r>
            <a:r>
              <a:rPr lang="en-US" altLang="zh-CN" sz="2400" dirty="0">
                <a:solidFill>
                  <a:srgbClr val="FF0000"/>
                </a:solidFill>
              </a:rPr>
              <a:t>2014CB046202</a:t>
            </a:r>
            <a:endParaRPr lang="en-US" altLang="zh-CN" sz="2400" dirty="0">
              <a:solidFill>
                <a:srgbClr val="FF0000"/>
              </a:solidFill>
            </a:endParaRPr>
          </a:p>
          <a:p>
            <a:pPr>
              <a:buNone/>
            </a:pPr>
            <a:r>
              <a:rPr lang="en-US" altLang="zh-CN" sz="2400" dirty="0" smtClean="0"/>
              <a:t>     </a:t>
            </a:r>
            <a:r>
              <a:rPr lang="zh-CN" altLang="en-US" sz="2400" dirty="0" smtClean="0"/>
              <a:t>项目名称：</a:t>
            </a:r>
            <a:r>
              <a:rPr lang="zh-CN" altLang="en-US" sz="2400" b="1" dirty="0"/>
              <a:t>大型风力机的关键力学问题研究及设计</a:t>
            </a:r>
            <a:r>
              <a:rPr lang="zh-CN" altLang="en-US" sz="2400" b="1" dirty="0" smtClean="0"/>
              <a:t>实现</a:t>
            </a:r>
            <a:endParaRPr lang="en-US" altLang="zh-CN" sz="2400" b="1" dirty="0" smtClean="0"/>
          </a:p>
          <a:p>
            <a:pPr>
              <a:buNone/>
            </a:pPr>
            <a:r>
              <a:rPr lang="zh-CN" altLang="en-US" sz="2400" b="1" kern="1200" dirty="0" smtClean="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风力机</a:t>
            </a:r>
            <a:r>
              <a:rPr lang="zh-CN" altLang="en-US" sz="2400" b="1" kern="1200"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气动弹性机理与非线性大变形结构动力学研究</a:t>
            </a:r>
            <a:endParaRPr lang="zh-CN" altLang="en-US" sz="2400" b="1" kern="1200"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buNone/>
            </a:pPr>
            <a:r>
              <a:rPr lang="zh-CN" altLang="en-US" sz="2400" dirty="0" smtClean="0"/>
              <a:t>     起止年月： </a:t>
            </a:r>
            <a:r>
              <a:rPr lang="en-US" altLang="zh-CN" sz="2400" b="1" dirty="0"/>
              <a:t>2014.01-2018.12</a:t>
            </a:r>
            <a:endParaRPr lang="en-US" altLang="zh-CN" sz="2400" b="1" dirty="0"/>
          </a:p>
          <a:p>
            <a:pPr>
              <a:buNone/>
            </a:pPr>
            <a:br>
              <a:rPr lang="zh-CN" altLang="en-US" sz="2400" dirty="0"/>
            </a:br>
            <a:br>
              <a:rPr lang="zh-CN" altLang="en-US" sz="2400" dirty="0"/>
            </a:br>
            <a:endParaRPr lang="en-US" altLang="zh-CN" sz="2400" b="1" dirty="0" smtClean="0"/>
          </a:p>
        </p:txBody>
      </p:sp>
      <p:sp>
        <p:nvSpPr>
          <p:cNvPr id="2" name="矩形 1"/>
          <p:cNvSpPr/>
          <p:nvPr/>
        </p:nvSpPr>
        <p:spPr>
          <a:xfrm>
            <a:off x="918948" y="5010090"/>
            <a:ext cx="7615451" cy="400110"/>
          </a:xfrm>
          <a:prstGeom prst="rect">
            <a:avLst/>
          </a:prstGeom>
        </p:spPr>
        <p:txBody>
          <a:bodyPr wrap="square">
            <a:spAutoFit/>
          </a:bodyPr>
          <a:lstStyle/>
          <a:p>
            <a:r>
              <a:rPr lang="zh-CN" altLang="en-US" sz="2000" dirty="0"/>
              <a:t>研究风力机运行状态下的叶片在多种外力载荷作用下的模态</a:t>
            </a:r>
            <a:r>
              <a:rPr lang="zh-CN" altLang="en-US" sz="2000" dirty="0" smtClean="0"/>
              <a:t>特性</a:t>
            </a:r>
            <a:endParaRPr lang="zh-CN" altLang="en-US" sz="2000" dirty="0"/>
          </a:p>
        </p:txBody>
      </p:sp>
      <p:sp>
        <p:nvSpPr>
          <p:cNvPr id="3" name="矩形 2"/>
          <p:cNvSpPr/>
          <p:nvPr/>
        </p:nvSpPr>
        <p:spPr>
          <a:xfrm>
            <a:off x="918949" y="4476690"/>
            <a:ext cx="3518912" cy="400110"/>
          </a:xfrm>
          <a:prstGeom prst="rect">
            <a:avLst/>
          </a:prstGeom>
        </p:spPr>
        <p:txBody>
          <a:bodyPr wrap="none">
            <a:spAutoFit/>
          </a:bodyPr>
          <a:lstStyle/>
          <a:p>
            <a:r>
              <a:rPr lang="zh-CN" altLang="en-US" sz="2000" dirty="0"/>
              <a:t>复杂风况下大型风力机大变形</a:t>
            </a:r>
            <a:endParaRPr lang="zh-CN" altLang="en-US" sz="2000" dirty="0"/>
          </a:p>
        </p:txBody>
      </p:sp>
      <p:sp>
        <p:nvSpPr>
          <p:cNvPr id="4" name="矩形 3"/>
          <p:cNvSpPr/>
          <p:nvPr/>
        </p:nvSpPr>
        <p:spPr>
          <a:xfrm>
            <a:off x="918949" y="3943290"/>
            <a:ext cx="4544834" cy="400110"/>
          </a:xfrm>
          <a:prstGeom prst="rect">
            <a:avLst/>
          </a:prstGeom>
        </p:spPr>
        <p:txBody>
          <a:bodyPr wrap="none">
            <a:spAutoFit/>
          </a:bodyPr>
          <a:lstStyle/>
          <a:p>
            <a:r>
              <a:rPr lang="zh-CN" altLang="en-US" sz="2000" dirty="0"/>
              <a:t>大型风力机叶片几何非线性结构动力学</a:t>
            </a:r>
            <a:endParaRPr lang="zh-CN" altLang="en-US"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a:xfrm>
            <a:off x="304800" y="228600"/>
            <a:ext cx="8229600" cy="874712"/>
          </a:xfrm>
        </p:spPr>
        <p:txBody>
          <a:bodyPr/>
          <a:lstStyle/>
          <a:p>
            <a:r>
              <a:rPr lang="zh-CN" altLang="en-US" sz="4400" dirty="0" smtClean="0"/>
              <a:t>超材料传感器工作</a:t>
            </a:r>
            <a:endParaRPr lang="zh-CN" altLang="en-US" dirty="0"/>
          </a:p>
        </p:txBody>
      </p:sp>
      <p:sp>
        <p:nvSpPr>
          <p:cNvPr id="27" name="竖排文字占位符 26"/>
          <p:cNvSpPr>
            <a:spLocks noGrp="1"/>
          </p:cNvSpPr>
          <p:nvPr>
            <p:ph type="body" orient="vert" idx="1"/>
          </p:nvPr>
        </p:nvSpPr>
        <p:spPr>
          <a:xfrm>
            <a:off x="228600" y="1219200"/>
            <a:ext cx="8229600" cy="2057399"/>
          </a:xfrm>
        </p:spPr>
        <p:txBody>
          <a:bodyPr vert="horz"/>
          <a:lstStyle/>
          <a:p>
            <a:pPr>
              <a:buNone/>
            </a:pPr>
            <a:r>
              <a:rPr lang="zh-CN" altLang="en-US" sz="2400" b="1" dirty="0" smtClean="0"/>
              <a:t>（</a:t>
            </a:r>
            <a:r>
              <a:rPr lang="en-US" altLang="zh-CN" sz="2400" b="1" dirty="0" smtClean="0"/>
              <a:t>1</a:t>
            </a:r>
            <a:r>
              <a:rPr lang="zh-CN" altLang="en-US" sz="2400" b="1" dirty="0" smtClean="0"/>
              <a:t>）</a:t>
            </a:r>
            <a:r>
              <a:rPr lang="zh-CN" altLang="en-US" sz="2400" b="1" dirty="0" smtClean="0">
                <a:solidFill>
                  <a:srgbClr val="FF0000"/>
                </a:solidFill>
                <a:latin typeface="黑体" panose="02010609060101010101" pitchFamily="49" charset="-122"/>
                <a:ea typeface="黑体" panose="02010609060101010101" pitchFamily="49" charset="-122"/>
              </a:rPr>
              <a:t>压电</a:t>
            </a:r>
            <a:r>
              <a:rPr lang="zh-CN" altLang="en-US" sz="2400" b="1" dirty="0">
                <a:solidFill>
                  <a:srgbClr val="FF0000"/>
                </a:solidFill>
                <a:latin typeface="黑体" panose="02010609060101010101" pitchFamily="49" charset="-122"/>
                <a:ea typeface="黑体" panose="02010609060101010101" pitchFamily="49" charset="-122"/>
              </a:rPr>
              <a:t>材料弹性波传播</a:t>
            </a:r>
            <a:endParaRPr lang="en-US" altLang="zh-CN" sz="2400" b="1" dirty="0" smtClean="0">
              <a:solidFill>
                <a:srgbClr val="FF0000"/>
              </a:solidFill>
              <a:latin typeface="黑体" panose="02010609060101010101" pitchFamily="49" charset="-122"/>
              <a:ea typeface="黑体" panose="02010609060101010101" pitchFamily="49" charset="-122"/>
            </a:endParaRPr>
          </a:p>
          <a:p>
            <a:pPr lvl="1"/>
            <a:r>
              <a:rPr lang="zh-CN" altLang="en-US" sz="2000" b="1" dirty="0">
                <a:latin typeface="黑体" panose="02010609060101010101" pitchFamily="49" charset="-122"/>
                <a:ea typeface="黑体" panose="02010609060101010101" pitchFamily="49" charset="-122"/>
              </a:rPr>
              <a:t>发展 </a:t>
            </a:r>
            <a:r>
              <a:rPr lang="en-US" altLang="zh-CN" sz="2000" b="1" dirty="0">
                <a:latin typeface="黑体" panose="02010609060101010101" pitchFamily="49" charset="-122"/>
                <a:ea typeface="黑体" panose="02010609060101010101" pitchFamily="49" charset="-122"/>
              </a:rPr>
              <a:t>Stroh </a:t>
            </a:r>
            <a:r>
              <a:rPr lang="zh-CN" altLang="en-US" sz="2000" b="1" dirty="0">
                <a:latin typeface="黑体" panose="02010609060101010101" pitchFamily="49" charset="-122"/>
                <a:ea typeface="黑体" panose="02010609060101010101" pitchFamily="49" charset="-122"/>
              </a:rPr>
              <a:t>理论进行各向异性压电材料弹性体中应力波传播问题</a:t>
            </a:r>
            <a:r>
              <a:rPr lang="zh-CN" altLang="en-US" sz="2000" b="1" dirty="0" smtClean="0">
                <a:latin typeface="黑体" panose="02010609060101010101" pitchFamily="49" charset="-122"/>
                <a:ea typeface="黑体" panose="02010609060101010101" pitchFamily="49" charset="-122"/>
              </a:rPr>
              <a:t>研究</a:t>
            </a:r>
            <a:endParaRPr lang="en-US" altLang="zh-CN" sz="2000" b="1" dirty="0">
              <a:latin typeface="黑体" panose="02010609060101010101" pitchFamily="49" charset="-122"/>
              <a:ea typeface="黑体" panose="02010609060101010101" pitchFamily="49" charset="-122"/>
            </a:endParaRPr>
          </a:p>
          <a:p>
            <a:pPr lvl="1"/>
            <a:r>
              <a:rPr lang="zh-CN" altLang="en-US" sz="2000" dirty="0">
                <a:latin typeface="黑体" panose="02010609060101010101" pitchFamily="49" charset="-122"/>
                <a:ea typeface="黑体" panose="02010609060101010101" pitchFamily="49" charset="-122"/>
              </a:rPr>
              <a:t>从含周期性一维排列微孔洞的压电片结构出发，提出周期性条件， 根据 </a:t>
            </a:r>
            <a:r>
              <a:rPr lang="en-US" altLang="zh-CN" sz="2000" dirty="0">
                <a:latin typeface="黑体" panose="02010609060101010101" pitchFamily="49" charset="-122"/>
                <a:ea typeface="黑体" panose="02010609060101010101" pitchFamily="49" charset="-122"/>
              </a:rPr>
              <a:t>Stroh</a:t>
            </a:r>
            <a:r>
              <a:rPr lang="zh-CN" altLang="en-US" sz="2000" dirty="0">
                <a:latin typeface="黑体" panose="02010609060101010101" pitchFamily="49" charset="-122"/>
                <a:ea typeface="黑体" panose="02010609060101010101" pitchFamily="49" charset="-122"/>
              </a:rPr>
              <a:t>理论和 </a:t>
            </a:r>
            <a:r>
              <a:rPr lang="en-US" altLang="zh-CN" sz="2000" dirty="0" err="1">
                <a:latin typeface="黑体" panose="02010609060101010101" pitchFamily="49" charset="-122"/>
                <a:ea typeface="黑体" panose="02010609060101010101" pitchFamily="49" charset="-122"/>
              </a:rPr>
              <a:t>Floquet</a:t>
            </a:r>
            <a:r>
              <a:rPr lang="en-US" altLang="zh-CN" sz="2000" dirty="0">
                <a:latin typeface="黑体" panose="02010609060101010101" pitchFamily="49" charset="-122"/>
                <a:ea typeface="黑体" panose="02010609060101010101" pitchFamily="49" charset="-122"/>
              </a:rPr>
              <a:t>-Bloch</a:t>
            </a:r>
            <a:r>
              <a:rPr lang="zh-CN" altLang="en-US" sz="2000" dirty="0">
                <a:latin typeface="黑体" panose="02010609060101010101" pitchFamily="49" charset="-122"/>
                <a:ea typeface="黑体" panose="02010609060101010101" pitchFamily="49" charset="-122"/>
              </a:rPr>
              <a:t>理论</a:t>
            </a:r>
            <a:r>
              <a:rPr lang="zh-CN" altLang="en-US" sz="2000" dirty="0" smtClean="0">
                <a:latin typeface="黑体" panose="02010609060101010101" pitchFamily="49" charset="-122"/>
                <a:ea typeface="黑体" panose="02010609060101010101" pitchFamily="49" charset="-122"/>
              </a:rPr>
              <a:t>进行</a:t>
            </a:r>
            <a:r>
              <a:rPr lang="zh-CN" altLang="en-US" sz="2000" b="1" dirty="0">
                <a:latin typeface="黑体" panose="02010609060101010101" pitchFamily="49" charset="-122"/>
                <a:ea typeface="黑体" panose="02010609060101010101" pitchFamily="49" charset="-122"/>
              </a:rPr>
              <a:t>应力波传播问题</a:t>
            </a:r>
            <a:r>
              <a:rPr lang="zh-CN" altLang="en-US" sz="2000" b="1" dirty="0" smtClean="0">
                <a:latin typeface="黑体" panose="02010609060101010101" pitchFamily="49" charset="-122"/>
                <a:ea typeface="黑体" panose="02010609060101010101" pitchFamily="49" charset="-122"/>
              </a:rPr>
              <a:t>研究</a:t>
            </a:r>
            <a:endParaRPr lang="en-US" altLang="zh-CN" sz="2000" b="1" dirty="0" smtClean="0">
              <a:latin typeface="黑体" panose="02010609060101010101" pitchFamily="49" charset="-122"/>
              <a:ea typeface="黑体" panose="02010609060101010101" pitchFamily="49" charset="-122"/>
            </a:endParaRPr>
          </a:p>
          <a:p>
            <a:pPr lvl="1"/>
            <a:endParaRPr lang="en-US" altLang="zh-CN" sz="2000" b="1" dirty="0">
              <a:latin typeface="黑体" panose="02010609060101010101" pitchFamily="49" charset="-122"/>
              <a:ea typeface="黑体" panose="02010609060101010101" pitchFamily="49" charset="-122"/>
            </a:endParaRPr>
          </a:p>
          <a:p>
            <a:pPr marL="344170" lvl="1" indent="0">
              <a:buNone/>
            </a:pPr>
            <a:r>
              <a:rPr lang="zh-CN" altLang="en-US" sz="2000" dirty="0" smtClean="0">
                <a:latin typeface="黑体" panose="02010609060101010101" pitchFamily="49" charset="-122"/>
                <a:ea typeface="黑体" panose="02010609060101010101" pitchFamily="49" charset="-122"/>
              </a:rPr>
              <a:t>？ </a:t>
            </a:r>
            <a:r>
              <a:rPr lang="en-US" altLang="zh-CN" sz="2000" dirty="0" err="1" smtClean="0">
                <a:latin typeface="黑体" panose="02010609060101010101" pitchFamily="49" charset="-122"/>
                <a:ea typeface="黑体" panose="02010609060101010101" pitchFamily="49" charset="-122"/>
              </a:rPr>
              <a:t>PZFlex</a:t>
            </a:r>
            <a:r>
              <a:rPr lang="zh-CN" altLang="en-US" sz="2000" dirty="0" smtClean="0">
                <a:latin typeface="黑体" panose="02010609060101010101" pitchFamily="49" charset="-122"/>
                <a:ea typeface="黑体" panose="02010609060101010101" pitchFamily="49" charset="-122"/>
              </a:rPr>
              <a:t>有限元仿真：压电与超声应用的有限元软件</a:t>
            </a:r>
            <a:br>
              <a:rPr lang="zh-CN" altLang="en-US" sz="2000" dirty="0">
                <a:latin typeface="黑体" panose="02010609060101010101" pitchFamily="49" charset="-122"/>
                <a:ea typeface="黑体" panose="02010609060101010101" pitchFamily="49" charset="-122"/>
              </a:rPr>
            </a:br>
            <a:endParaRPr lang="en-US" altLang="zh-CN" sz="2000" b="1" dirty="0" smtClean="0">
              <a:latin typeface="黑体" panose="02010609060101010101" pitchFamily="49" charset="-122"/>
              <a:ea typeface="黑体" panose="02010609060101010101" pitchFamily="49" charset="-122"/>
            </a:endParaRPr>
          </a:p>
          <a:p>
            <a:pPr>
              <a:buNone/>
            </a:pPr>
            <a:endParaRPr lang="zh-CN" altLang="en-US" sz="2400" b="1" dirty="0"/>
          </a:p>
          <a:p>
            <a:pPr>
              <a:buNone/>
            </a:pPr>
            <a:br>
              <a:rPr lang="zh-CN" altLang="en-US" sz="2400" dirty="0"/>
            </a:br>
            <a:endParaRPr lang="en-US" altLang="zh-CN" sz="2400" b="1"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a:xfrm>
            <a:off x="304800" y="228600"/>
            <a:ext cx="8229600" cy="874712"/>
          </a:xfrm>
        </p:spPr>
        <p:txBody>
          <a:bodyPr/>
          <a:lstStyle/>
          <a:p>
            <a:r>
              <a:rPr lang="zh-CN" altLang="en-US" sz="4400" dirty="0" smtClean="0"/>
              <a:t>超材料传感器工作</a:t>
            </a:r>
            <a:endParaRPr lang="zh-CN" altLang="en-US" dirty="0"/>
          </a:p>
        </p:txBody>
      </p:sp>
      <p:sp>
        <p:nvSpPr>
          <p:cNvPr id="27" name="竖排文字占位符 26"/>
          <p:cNvSpPr>
            <a:spLocks noGrp="1"/>
          </p:cNvSpPr>
          <p:nvPr>
            <p:ph type="body" orient="vert" idx="1"/>
          </p:nvPr>
        </p:nvSpPr>
        <p:spPr>
          <a:xfrm>
            <a:off x="228600" y="1143001"/>
            <a:ext cx="8458200" cy="5181599"/>
          </a:xfrm>
        </p:spPr>
        <p:txBody>
          <a:bodyPr vert="horz"/>
          <a:lstStyle/>
          <a:p>
            <a:pPr>
              <a:buNone/>
            </a:pPr>
            <a:r>
              <a:rPr lang="zh-CN" altLang="en-US" sz="2400" b="1" dirty="0" smtClean="0"/>
              <a:t>（</a:t>
            </a:r>
            <a:r>
              <a:rPr lang="en-US" altLang="zh-CN" sz="2400" b="1" dirty="0" smtClean="0"/>
              <a:t>2</a:t>
            </a:r>
            <a:r>
              <a:rPr lang="zh-CN" altLang="en-US" sz="2400" b="1" dirty="0" smtClean="0"/>
              <a:t>）</a:t>
            </a:r>
            <a:r>
              <a:rPr lang="zh-CN" altLang="en-US" sz="2400" b="1" dirty="0" smtClean="0">
                <a:latin typeface="黑体" panose="02010609060101010101" pitchFamily="49" charset="-122"/>
                <a:ea typeface="黑体" panose="02010609060101010101" pitchFamily="49" charset="-122"/>
              </a:rPr>
              <a:t>亚</a:t>
            </a:r>
            <a:r>
              <a:rPr lang="zh-CN" altLang="en-US" sz="2400" b="1" dirty="0">
                <a:latin typeface="黑体" panose="02010609060101010101" pitchFamily="49" charset="-122"/>
                <a:ea typeface="黑体" panose="02010609060101010101" pitchFamily="49" charset="-122"/>
              </a:rPr>
              <a:t>波长（</a:t>
            </a:r>
            <a:r>
              <a:rPr lang="en-US" altLang="zh-CN" sz="2400" b="1" dirty="0">
                <a:latin typeface="黑体" panose="02010609060101010101" pitchFamily="49" charset="-122"/>
                <a:ea typeface="黑体" panose="02010609060101010101" pitchFamily="49" charset="-122"/>
              </a:rPr>
              <a:t>sub-wavelength</a:t>
            </a:r>
            <a:r>
              <a:rPr lang="zh-CN" altLang="en-US" sz="2400" b="1" dirty="0">
                <a:latin typeface="黑体" panose="02010609060101010101" pitchFamily="49" charset="-122"/>
                <a:ea typeface="黑体" panose="02010609060101010101" pitchFamily="49" charset="-122"/>
              </a:rPr>
              <a:t>）结构</a:t>
            </a:r>
            <a:endParaRPr lang="en-US" altLang="zh-CN" sz="2400" b="1" dirty="0" smtClean="0">
              <a:latin typeface="黑体" panose="02010609060101010101" pitchFamily="49" charset="-122"/>
              <a:ea typeface="黑体" panose="02010609060101010101" pitchFamily="49" charset="-122"/>
            </a:endParaRPr>
          </a:p>
          <a:p>
            <a:pPr lvl="1">
              <a:buNone/>
            </a:pPr>
            <a:r>
              <a:rPr lang="zh-CN" altLang="en-US" sz="2000" dirty="0">
                <a:latin typeface="黑体" panose="02010609060101010101" pitchFamily="49" charset="-122"/>
                <a:ea typeface="黑体" panose="02010609060101010101" pitchFamily="49" charset="-122"/>
              </a:rPr>
              <a:t>亚波长结构是指</a:t>
            </a:r>
            <a:r>
              <a:rPr lang="zh-CN" altLang="en-US" sz="2000" dirty="0">
                <a:solidFill>
                  <a:srgbClr val="FF0000"/>
                </a:solidFill>
                <a:latin typeface="黑体" panose="02010609060101010101" pitchFamily="49" charset="-122"/>
                <a:ea typeface="黑体" panose="02010609060101010101" pitchFamily="49" charset="-122"/>
              </a:rPr>
              <a:t>结构的特征尺寸与工作波长相当或更小的周期</a:t>
            </a:r>
            <a:r>
              <a:rPr lang="zh-CN" altLang="en-US" sz="2000" dirty="0">
                <a:latin typeface="黑体" panose="02010609060101010101" pitchFamily="49" charset="-122"/>
                <a:ea typeface="黑体" panose="02010609060101010101" pitchFamily="49" charset="-122"/>
              </a:rPr>
              <a:t>（或非周期）结构</a:t>
            </a:r>
            <a:r>
              <a:rPr lang="zh-CN" altLang="en-US" sz="2000" dirty="0" smtClean="0">
                <a:latin typeface="黑体" panose="02010609060101010101" pitchFamily="49" charset="-122"/>
                <a:ea typeface="黑体" panose="02010609060101010101" pitchFamily="49" charset="-122"/>
              </a:rPr>
              <a:t>。</a:t>
            </a:r>
            <a:endParaRPr lang="en-US" altLang="zh-CN" sz="2000" dirty="0" smtClean="0">
              <a:latin typeface="黑体" panose="02010609060101010101" pitchFamily="49" charset="-122"/>
              <a:ea typeface="黑体" panose="02010609060101010101" pitchFamily="49" charset="-122"/>
            </a:endParaRPr>
          </a:p>
          <a:p>
            <a:pPr lvl="1">
              <a:buNone/>
            </a:pPr>
            <a:r>
              <a:rPr lang="zh-CN" altLang="en-US" sz="2000" dirty="0" smtClean="0">
                <a:latin typeface="黑体" panose="02010609060101010101" pitchFamily="49" charset="-122"/>
                <a:ea typeface="黑体" panose="02010609060101010101" pitchFamily="49" charset="-122"/>
              </a:rPr>
              <a:t>亚</a:t>
            </a:r>
            <a:r>
              <a:rPr lang="zh-CN" altLang="en-US" sz="2000" dirty="0">
                <a:latin typeface="黑体" panose="02010609060101010101" pitchFamily="49" charset="-122"/>
                <a:ea typeface="黑体" panose="02010609060101010101" pitchFamily="49" charset="-122"/>
              </a:rPr>
              <a:t>波长结构的特征尺寸小于波长，它的反射率、透射率、偏振特性和光谱特性等都显示出与常规衍射光学元件截然不同的特征，因而具有更大的应用潜力</a:t>
            </a:r>
            <a:r>
              <a:rPr lang="zh-CN" altLang="en-US" sz="2000" dirty="0" smtClean="0">
                <a:latin typeface="黑体" panose="02010609060101010101" pitchFamily="49" charset="-122"/>
                <a:ea typeface="黑体" panose="02010609060101010101" pitchFamily="49" charset="-122"/>
              </a:rPr>
              <a:t>。</a:t>
            </a:r>
            <a:endParaRPr lang="en-US" altLang="zh-CN" sz="2000" dirty="0" smtClean="0">
              <a:latin typeface="黑体" panose="02010609060101010101" pitchFamily="49" charset="-122"/>
              <a:ea typeface="黑体" panose="02010609060101010101" pitchFamily="49" charset="-122"/>
            </a:endParaRPr>
          </a:p>
          <a:p>
            <a:pPr lvl="1">
              <a:buNone/>
            </a:pPr>
            <a:endParaRPr lang="en-US" altLang="zh-CN" sz="2000" dirty="0" smtClean="0">
              <a:latin typeface="黑体" panose="02010609060101010101" pitchFamily="49" charset="-122"/>
              <a:ea typeface="黑体" panose="02010609060101010101" pitchFamily="49" charset="-122"/>
            </a:endParaRPr>
          </a:p>
          <a:p>
            <a:pPr lvl="1">
              <a:buNone/>
            </a:pPr>
            <a:r>
              <a:rPr lang="zh-CN" altLang="en-US" sz="2000" dirty="0" smtClean="0">
                <a:latin typeface="黑体" panose="02010609060101010101" pitchFamily="49" charset="-122"/>
                <a:ea typeface="黑体" panose="02010609060101010101" pitchFamily="49" charset="-122"/>
              </a:rPr>
              <a:t>亚</a:t>
            </a:r>
            <a:r>
              <a:rPr lang="zh-CN" altLang="en-US" sz="2000" dirty="0">
                <a:latin typeface="黑体" panose="02010609060101010101" pitchFamily="49" charset="-122"/>
                <a:ea typeface="黑体" panose="02010609060101010101" pitchFamily="49" charset="-122"/>
              </a:rPr>
              <a:t>波长的周期狭缝（孔）阵列</a:t>
            </a:r>
            <a:endParaRPr lang="zh-CN" altLang="en-US" sz="2000" dirty="0">
              <a:latin typeface="黑体" panose="02010609060101010101" pitchFamily="49" charset="-122"/>
              <a:ea typeface="黑体" panose="02010609060101010101" pitchFamily="49" charset="-122"/>
            </a:endParaRPr>
          </a:p>
          <a:p>
            <a:pPr lvl="1">
              <a:buNone/>
            </a:pPr>
            <a:endParaRPr lang="en-US" altLang="zh-CN" sz="2000" dirty="0" smtClean="0">
              <a:latin typeface="黑体" panose="02010609060101010101" pitchFamily="49" charset="-122"/>
              <a:ea typeface="黑体" panose="02010609060101010101" pitchFamily="49" charset="-122"/>
            </a:endParaRPr>
          </a:p>
          <a:p>
            <a:pPr lvl="1">
              <a:buNone/>
            </a:pPr>
            <a:endParaRPr lang="en-US" altLang="zh-CN" sz="2000" dirty="0" smtClean="0">
              <a:latin typeface="黑体" panose="02010609060101010101" pitchFamily="49" charset="-122"/>
              <a:ea typeface="黑体" panose="02010609060101010101" pitchFamily="49" charset="-122"/>
            </a:endParaRPr>
          </a:p>
          <a:p>
            <a:pPr>
              <a:buNone/>
            </a:pPr>
            <a:endParaRPr lang="en-US" altLang="zh-CN" sz="2400" dirty="0"/>
          </a:p>
        </p:txBody>
      </p:sp>
      <p:pic>
        <p:nvPicPr>
          <p:cNvPr id="4" name="图片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10200" y="3897401"/>
            <a:ext cx="1676400" cy="98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533400" y="4244976"/>
            <a:ext cx="5976937"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500"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400" dirty="0">
                <a:latin typeface="华文楷体" panose="02010600040101010101" pitchFamily="2" charset="-122"/>
                <a:ea typeface="华文楷体" panose="02010600040101010101" pitchFamily="2" charset="-122"/>
              </a:rPr>
              <a:t>在亚波长领域，声波的透射系数：</a:t>
            </a:r>
            <a:endParaRPr lang="zh-CN" altLang="en-US" sz="2400" dirty="0">
              <a:latin typeface="华文楷体" panose="02010600040101010101" pitchFamily="2" charset="-122"/>
              <a:ea typeface="华文楷体" panose="02010600040101010101" pitchFamily="2" charset="-122"/>
            </a:endParaRPr>
          </a:p>
        </p:txBody>
      </p:sp>
      <p:sp>
        <p:nvSpPr>
          <p:cNvPr id="6" name="TextBox 5"/>
          <p:cNvSpPr txBox="1">
            <a:spLocks noChangeArrowheads="1"/>
          </p:cNvSpPr>
          <p:nvPr/>
        </p:nvSpPr>
        <p:spPr bwMode="auto">
          <a:xfrm>
            <a:off x="1981200" y="4901189"/>
            <a:ext cx="60483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500"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400" dirty="0">
                <a:latin typeface="华文楷体" panose="02010600040101010101" pitchFamily="2" charset="-122"/>
                <a:ea typeface="华文楷体" panose="02010600040101010101" pitchFamily="2" charset="-122"/>
              </a:rPr>
              <a:t>其中</a:t>
            </a:r>
            <a:r>
              <a:rPr lang="en-US" altLang="zh-CN" sz="2400" dirty="0">
                <a:latin typeface="华文楷体" panose="02010600040101010101" pitchFamily="2" charset="-122"/>
                <a:ea typeface="华文楷体" panose="02010600040101010101" pitchFamily="2" charset="-122"/>
              </a:rPr>
              <a:t>a</a:t>
            </a:r>
            <a:r>
              <a:rPr lang="zh-CN" altLang="en-US" sz="2400" dirty="0">
                <a:latin typeface="华文楷体" panose="02010600040101010101" pitchFamily="2" charset="-122"/>
                <a:ea typeface="华文楷体" panose="02010600040101010101" pitchFamily="2" charset="-122"/>
              </a:rPr>
              <a:t>为狭缝的宽度，</a:t>
            </a:r>
            <a:r>
              <a:rPr lang="el-GR" altLang="zh-CN" sz="2400" dirty="0">
                <a:latin typeface="华文楷体" panose="02010600040101010101" pitchFamily="2" charset="-122"/>
                <a:ea typeface="华文楷体" panose="02010600040101010101" pitchFamily="2" charset="-122"/>
              </a:rPr>
              <a:t>λ</a:t>
            </a:r>
            <a:r>
              <a:rPr lang="zh-CN" altLang="en-US" sz="2400" dirty="0">
                <a:latin typeface="华文楷体" panose="02010600040101010101" pitchFamily="2" charset="-122"/>
                <a:ea typeface="华文楷体" panose="02010600040101010101" pitchFamily="2" charset="-122"/>
              </a:rPr>
              <a:t>是入射波长</a:t>
            </a:r>
            <a:endParaRPr lang="zh-CN" altLang="en-US" sz="2400" dirty="0">
              <a:latin typeface="华文楷体" panose="02010600040101010101" pitchFamily="2" charset="-122"/>
              <a:ea typeface="华文楷体" panose="02010600040101010101" pitchFamily="2" charset="-122"/>
            </a:endParaRPr>
          </a:p>
        </p:txBody>
      </p:sp>
      <p:sp>
        <p:nvSpPr>
          <p:cNvPr id="2" name="矩形 1"/>
          <p:cNvSpPr/>
          <p:nvPr/>
        </p:nvSpPr>
        <p:spPr>
          <a:xfrm>
            <a:off x="685800" y="5678269"/>
            <a:ext cx="6883021" cy="646331"/>
          </a:xfrm>
          <a:prstGeom prst="rect">
            <a:avLst/>
          </a:prstGeom>
          <a:solidFill>
            <a:schemeClr val="accent2">
              <a:lumMod val="20000"/>
              <a:lumOff val="80000"/>
            </a:schemeClr>
          </a:solidFill>
        </p:spPr>
        <p:txBody>
          <a:bodyPr wrap="square">
            <a:spAutoFit/>
          </a:bodyPr>
          <a:lstStyle/>
          <a:p>
            <a:r>
              <a:rPr lang="zh-CN" altLang="en-US" dirty="0"/>
              <a:t>？声人工结构对声波的调控</a:t>
            </a:r>
            <a:r>
              <a:rPr lang="zh-CN" altLang="en-US" dirty="0" smtClean="0"/>
              <a:t>研究，阚威威</a:t>
            </a:r>
            <a:r>
              <a:rPr lang="zh-CN" altLang="en-US" dirty="0"/>
              <a:t>，南京大学</a:t>
            </a:r>
            <a:endParaRPr lang="zh-CN" altLang="en-US" dirty="0"/>
          </a:p>
          <a:p>
            <a:r>
              <a:rPr lang="zh-CN" altLang="en-US" dirty="0"/>
              <a:t>？新型声波器件的结构与性能研究，刘朝群，南京大学</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bwMode="auto">
          <a:xfrm>
            <a:off x="457200" y="549275"/>
            <a:ext cx="8229600"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r>
              <a:rPr lang="zh-CN" altLang="en-US" sz="3200" smtClean="0">
                <a:latin typeface="华文新魏" panose="02010800040101010101" pitchFamily="2" charset="-122"/>
                <a:ea typeface="华文新魏" panose="02010800040101010101" pitchFamily="2" charset="-122"/>
              </a:rPr>
              <a:t>异常声学透射</a:t>
            </a:r>
            <a:r>
              <a:rPr lang="zh-CN" altLang="en-US" sz="3200" smtClean="0">
                <a:latin typeface="Calibri" panose="020F0502020204030204" pitchFamily="34" charset="0"/>
                <a:ea typeface="黑体" panose="02010609060101010101" pitchFamily="49" charset="-122"/>
                <a:cs typeface="Calibri" panose="020F0502020204030204" pitchFamily="34" charset="0"/>
              </a:rPr>
              <a:t>（</a:t>
            </a:r>
            <a:r>
              <a:rPr lang="en-US" altLang="zh-CN" sz="3200" smtClean="0">
                <a:latin typeface="Calibri" panose="020F0502020204030204" pitchFamily="34" charset="0"/>
                <a:ea typeface="黑体" panose="02010609060101010101" pitchFamily="49" charset="-122"/>
                <a:cs typeface="Calibri" panose="020F0502020204030204" pitchFamily="34" charset="0"/>
              </a:rPr>
              <a:t>EAT</a:t>
            </a:r>
            <a:r>
              <a:rPr lang="zh-CN" altLang="en-US" sz="3200" smtClean="0">
                <a:latin typeface="Calibri" panose="020F0502020204030204" pitchFamily="34" charset="0"/>
                <a:ea typeface="黑体" panose="02010609060101010101" pitchFamily="49" charset="-122"/>
                <a:cs typeface="Calibri" panose="020F0502020204030204" pitchFamily="34" charset="0"/>
              </a:rPr>
              <a:t>）</a:t>
            </a:r>
            <a:endParaRPr lang="zh-CN" altLang="en-US" sz="3200" smtClean="0">
              <a:latin typeface="Calibri" panose="020F0502020204030204" pitchFamily="34" charset="0"/>
              <a:ea typeface="黑体" panose="02010609060101010101" pitchFamily="49" charset="-122"/>
              <a:cs typeface="Calibri" panose="020F0502020204030204" pitchFamily="34" charset="0"/>
            </a:endParaRPr>
          </a:p>
        </p:txBody>
      </p:sp>
      <p:sp>
        <p:nvSpPr>
          <p:cNvPr id="6147" name="内容占位符 2"/>
          <p:cNvSpPr>
            <a:spLocks noGrp="1"/>
          </p:cNvSpPr>
          <p:nvPr>
            <p:ph idx="1"/>
          </p:nvPr>
        </p:nvSpPr>
        <p:spPr bwMode="auto">
          <a:xfrm>
            <a:off x="468313" y="1412875"/>
            <a:ext cx="8229600"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zh-CN" sz="2400" smtClean="0">
                <a:latin typeface="华文楷体" panose="02010600040101010101" pitchFamily="2" charset="-122"/>
                <a:ea typeface="华文楷体" panose="02010600040101010101" pitchFamily="2" charset="-122"/>
              </a:rPr>
              <a:t>亚波长的周期狭缝阵列</a:t>
            </a:r>
            <a:endParaRPr lang="en-US" altLang="zh-CN" sz="2400" smtClean="0">
              <a:latin typeface="华文楷体" panose="02010600040101010101" pitchFamily="2" charset="-122"/>
              <a:ea typeface="华文楷体" panose="02010600040101010101" pitchFamily="2" charset="-122"/>
            </a:endParaRPr>
          </a:p>
          <a:p>
            <a:endParaRPr lang="zh-CN" altLang="en-US" smtClean="0">
              <a:latin typeface="华文楷体" panose="02010600040101010101" pitchFamily="2" charset="-122"/>
              <a:ea typeface="华文楷体" panose="02010600040101010101" pitchFamily="2" charset="-122"/>
            </a:endParaRPr>
          </a:p>
        </p:txBody>
      </p:sp>
      <p:sp>
        <p:nvSpPr>
          <p:cNvPr id="6148" name="TextBox 4"/>
          <p:cNvSpPr txBox="1">
            <a:spLocks noChangeArrowheads="1"/>
          </p:cNvSpPr>
          <p:nvPr/>
        </p:nvSpPr>
        <p:spPr bwMode="auto">
          <a:xfrm>
            <a:off x="6443663" y="2636838"/>
            <a:ext cx="201612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1"/>
                </a:solidFill>
                <a:latin typeface="Arial" panose="020B0604020202020204" pitchFamily="34" charset="0"/>
                <a:ea typeface="宋体" panose="02010600030101010101" pitchFamily="2" charset="-122"/>
              </a:defRPr>
            </a:lvl1pPr>
            <a:lvl2pPr marL="742950" indent="-285750" eaLnBrk="0" hangingPunct="0">
              <a:defRPr sz="2500">
                <a:solidFill>
                  <a:schemeClr val="tx1"/>
                </a:solidFill>
                <a:latin typeface="Arial" panose="020B0604020202020204" pitchFamily="34" charset="0"/>
                <a:ea typeface="宋体" panose="02010600030101010101" pitchFamily="2" charset="-122"/>
              </a:defRPr>
            </a:lvl2pPr>
            <a:lvl3pPr marL="1143000" indent="-228600" eaLnBrk="0" hangingPunct="0">
              <a:defRPr sz="2500">
                <a:solidFill>
                  <a:schemeClr val="tx1"/>
                </a:solidFill>
                <a:latin typeface="Arial" panose="020B0604020202020204" pitchFamily="34" charset="0"/>
                <a:ea typeface="宋体" panose="02010600030101010101" pitchFamily="2" charset="-122"/>
              </a:defRPr>
            </a:lvl3pPr>
            <a:lvl4pPr marL="1600200" indent="-228600" eaLnBrk="0" hangingPunct="0">
              <a:defRPr sz="2500">
                <a:solidFill>
                  <a:schemeClr val="tx1"/>
                </a:solidFill>
                <a:latin typeface="Arial" panose="020B0604020202020204" pitchFamily="34" charset="0"/>
                <a:ea typeface="宋体" panose="02010600030101010101" pitchFamily="2" charset="-122"/>
              </a:defRPr>
            </a:lvl4pPr>
            <a:lvl5pPr marL="2057400" indent="-228600" eaLnBrk="0" hangingPunct="0">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Calibri" panose="020F0502020204030204" pitchFamily="34" charset="0"/>
                <a:ea typeface="华文楷体" panose="02010600040101010101" pitchFamily="2" charset="-122"/>
              </a:rPr>
              <a:t>a</a:t>
            </a:r>
            <a:r>
              <a:rPr lang="zh-CN" altLang="zh-CN" sz="2000">
                <a:latin typeface="Calibri" panose="020F0502020204030204" pitchFamily="34" charset="0"/>
                <a:ea typeface="华文楷体" panose="02010600040101010101" pitchFamily="2" charset="-122"/>
              </a:rPr>
              <a:t>：结构示意图和相应的透射谱</a:t>
            </a:r>
            <a:r>
              <a:rPr lang="en-US" altLang="zh-CN" sz="2000">
                <a:latin typeface="Calibri" panose="020F0502020204030204" pitchFamily="34" charset="0"/>
                <a:ea typeface="华文楷体" panose="02010600040101010101" pitchFamily="2" charset="-122"/>
              </a:rPr>
              <a:t> b1</a:t>
            </a:r>
            <a:r>
              <a:rPr lang="zh-CN" altLang="zh-CN" sz="2000">
                <a:latin typeface="Calibri" panose="020F0502020204030204" pitchFamily="34" charset="0"/>
                <a:ea typeface="华文楷体" panose="02010600040101010101" pitchFamily="2" charset="-122"/>
              </a:rPr>
              <a:t>和</a:t>
            </a:r>
            <a:r>
              <a:rPr lang="en-US" altLang="zh-CN" sz="2000">
                <a:latin typeface="Calibri" panose="020F0502020204030204" pitchFamily="34" charset="0"/>
                <a:ea typeface="华文楷体" panose="02010600040101010101" pitchFamily="2" charset="-122"/>
              </a:rPr>
              <a:t>b2</a:t>
            </a:r>
            <a:r>
              <a:rPr lang="zh-CN" altLang="zh-CN" sz="2000">
                <a:latin typeface="Calibri" panose="020F0502020204030204" pitchFamily="34" charset="0"/>
                <a:ea typeface="华文楷体" panose="02010600040101010101" pitchFamily="2" charset="-122"/>
              </a:rPr>
              <a:t>分别对应于波长为</a:t>
            </a:r>
            <a:r>
              <a:rPr lang="en-US" altLang="zh-CN" sz="2000">
                <a:latin typeface="Calibri" panose="020F0502020204030204" pitchFamily="34" charset="0"/>
                <a:ea typeface="华文楷体" panose="02010600040101010101" pitchFamily="2" charset="-122"/>
              </a:rPr>
              <a:t>2.02d</a:t>
            </a:r>
            <a:r>
              <a:rPr lang="zh-CN" altLang="zh-CN" sz="2000">
                <a:latin typeface="Calibri" panose="020F0502020204030204" pitchFamily="34" charset="0"/>
                <a:ea typeface="华文楷体" panose="02010600040101010101" pitchFamily="2" charset="-122"/>
              </a:rPr>
              <a:t>和</a:t>
            </a:r>
            <a:r>
              <a:rPr lang="en-US" altLang="zh-CN" sz="2000">
                <a:latin typeface="Calibri" panose="020F0502020204030204" pitchFamily="34" charset="0"/>
                <a:ea typeface="华文楷体" panose="02010600040101010101" pitchFamily="2" charset="-122"/>
              </a:rPr>
              <a:t>1.09d</a:t>
            </a:r>
            <a:r>
              <a:rPr lang="zh-CN" altLang="zh-CN" sz="2000">
                <a:latin typeface="Calibri" panose="020F0502020204030204" pitchFamily="34" charset="0"/>
                <a:ea typeface="华文楷体" panose="02010600040101010101" pitchFamily="2" charset="-122"/>
              </a:rPr>
              <a:t>两个透射峰处的声压分布，</a:t>
            </a:r>
            <a:r>
              <a:rPr lang="en-US" altLang="zh-CN" sz="2000">
                <a:latin typeface="Calibri" panose="020F0502020204030204" pitchFamily="34" charset="0"/>
                <a:ea typeface="华文楷体" panose="02010600040101010101" pitchFamily="2" charset="-122"/>
              </a:rPr>
              <a:t>d</a:t>
            </a:r>
            <a:r>
              <a:rPr lang="zh-CN" altLang="zh-CN" sz="2000">
                <a:latin typeface="Calibri" panose="020F0502020204030204" pitchFamily="34" charset="0"/>
                <a:ea typeface="华文楷体" panose="02010600040101010101" pitchFamily="2" charset="-122"/>
              </a:rPr>
              <a:t>为狭缝阵列的周期</a:t>
            </a:r>
            <a:endParaRPr lang="zh-CN" altLang="en-US" sz="2000">
              <a:latin typeface="Calibri" panose="020F0502020204030204" pitchFamily="34" charset="0"/>
              <a:ea typeface="华文楷体" panose="02010600040101010101" pitchFamily="2" charset="-122"/>
            </a:endParaRPr>
          </a:p>
        </p:txBody>
      </p:sp>
      <p:pic>
        <p:nvPicPr>
          <p:cNvPr id="614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88" y="2349500"/>
            <a:ext cx="616426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fade">
                                      <p:cBhvr>
                                        <p:cTn id="7" dur="10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bwMode="auto">
          <a:xfrm>
            <a:off x="457200" y="549275"/>
            <a:ext cx="8229600"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r>
              <a:rPr lang="zh-CN" altLang="en-US" sz="3200" smtClean="0">
                <a:latin typeface="华文新魏" panose="02010800040101010101" pitchFamily="2" charset="-122"/>
                <a:ea typeface="华文新魏" panose="02010800040101010101" pitchFamily="2" charset="-122"/>
              </a:rPr>
              <a:t>异常声学透射</a:t>
            </a:r>
            <a:r>
              <a:rPr lang="zh-CN" altLang="en-US" sz="3200" smtClean="0">
                <a:latin typeface="Calibri" panose="020F0502020204030204" pitchFamily="34" charset="0"/>
                <a:ea typeface="黑体" panose="02010609060101010101" pitchFamily="49" charset="-122"/>
                <a:cs typeface="Calibri" panose="020F0502020204030204" pitchFamily="34" charset="0"/>
              </a:rPr>
              <a:t>（</a:t>
            </a:r>
            <a:r>
              <a:rPr lang="en-US" altLang="zh-CN" sz="3200" smtClean="0">
                <a:latin typeface="Calibri" panose="020F0502020204030204" pitchFamily="34" charset="0"/>
                <a:ea typeface="黑体" panose="02010609060101010101" pitchFamily="49" charset="-122"/>
                <a:cs typeface="Calibri" panose="020F0502020204030204" pitchFamily="34" charset="0"/>
              </a:rPr>
              <a:t>EAT</a:t>
            </a:r>
            <a:r>
              <a:rPr lang="zh-CN" altLang="en-US" sz="3200" smtClean="0">
                <a:latin typeface="Calibri" panose="020F0502020204030204" pitchFamily="34" charset="0"/>
                <a:ea typeface="黑体" panose="02010609060101010101" pitchFamily="49" charset="-122"/>
                <a:cs typeface="Calibri" panose="020F0502020204030204" pitchFamily="34" charset="0"/>
              </a:rPr>
              <a:t>）</a:t>
            </a:r>
            <a:endParaRPr lang="zh-CN" altLang="en-US" sz="3200" smtClean="0">
              <a:latin typeface="Calibri" panose="020F0502020204030204" pitchFamily="34" charset="0"/>
              <a:ea typeface="黑体" panose="02010609060101010101" pitchFamily="49" charset="-122"/>
              <a:cs typeface="Calibri" panose="020F0502020204030204" pitchFamily="34" charset="0"/>
            </a:endParaRPr>
          </a:p>
        </p:txBody>
      </p:sp>
      <p:sp>
        <p:nvSpPr>
          <p:cNvPr id="7171" name="内容占位符 2"/>
          <p:cNvSpPr>
            <a:spLocks noGrp="1"/>
          </p:cNvSpPr>
          <p:nvPr>
            <p:ph idx="1"/>
          </p:nvPr>
        </p:nvSpPr>
        <p:spPr bwMode="auto">
          <a:xfrm>
            <a:off x="468313" y="1412875"/>
            <a:ext cx="8229600"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zh-CN" sz="2400" smtClean="0">
                <a:latin typeface="华文楷体" panose="02010600040101010101" pitchFamily="2" charset="-122"/>
                <a:ea typeface="华文楷体" panose="02010600040101010101" pitchFamily="2" charset="-122"/>
              </a:rPr>
              <a:t>亚波长的周期</a:t>
            </a:r>
            <a:r>
              <a:rPr lang="zh-CN" altLang="en-US" sz="2400" smtClean="0">
                <a:latin typeface="华文楷体" panose="02010600040101010101" pitchFamily="2" charset="-122"/>
                <a:ea typeface="华文楷体" panose="02010600040101010101" pitchFamily="2" charset="-122"/>
              </a:rPr>
              <a:t>孔</a:t>
            </a:r>
            <a:r>
              <a:rPr lang="zh-CN" altLang="zh-CN" sz="2400" smtClean="0">
                <a:latin typeface="华文楷体" panose="02010600040101010101" pitchFamily="2" charset="-122"/>
                <a:ea typeface="华文楷体" panose="02010600040101010101" pitchFamily="2" charset="-122"/>
              </a:rPr>
              <a:t>阵列</a:t>
            </a:r>
            <a:endParaRPr lang="en-US" altLang="zh-CN" sz="2400" smtClean="0">
              <a:latin typeface="华文楷体" panose="02010600040101010101" pitchFamily="2" charset="-122"/>
              <a:ea typeface="华文楷体" panose="02010600040101010101" pitchFamily="2" charset="-122"/>
            </a:endParaRPr>
          </a:p>
          <a:p>
            <a:endParaRPr lang="zh-CN" altLang="en-US" smtClean="0"/>
          </a:p>
        </p:txBody>
      </p:sp>
      <p:sp>
        <p:nvSpPr>
          <p:cNvPr id="7172" name="TextBox 4"/>
          <p:cNvSpPr txBox="1">
            <a:spLocks noChangeArrowheads="1"/>
          </p:cNvSpPr>
          <p:nvPr/>
        </p:nvSpPr>
        <p:spPr bwMode="auto">
          <a:xfrm>
            <a:off x="5003800" y="2636838"/>
            <a:ext cx="302418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1"/>
                </a:solidFill>
                <a:latin typeface="Arial" panose="020B0604020202020204" pitchFamily="34" charset="0"/>
                <a:ea typeface="宋体" panose="02010600030101010101" pitchFamily="2" charset="-122"/>
              </a:defRPr>
            </a:lvl1pPr>
            <a:lvl2pPr marL="742950" indent="-285750" eaLnBrk="0" hangingPunct="0">
              <a:defRPr sz="2500">
                <a:solidFill>
                  <a:schemeClr val="tx1"/>
                </a:solidFill>
                <a:latin typeface="Arial" panose="020B0604020202020204" pitchFamily="34" charset="0"/>
                <a:ea typeface="宋体" panose="02010600030101010101" pitchFamily="2" charset="-122"/>
              </a:defRPr>
            </a:lvl2pPr>
            <a:lvl3pPr marL="1143000" indent="-228600" eaLnBrk="0" hangingPunct="0">
              <a:defRPr sz="2500">
                <a:solidFill>
                  <a:schemeClr val="tx1"/>
                </a:solidFill>
                <a:latin typeface="Arial" panose="020B0604020202020204" pitchFamily="34" charset="0"/>
                <a:ea typeface="宋体" panose="02010600030101010101" pitchFamily="2" charset="-122"/>
              </a:defRPr>
            </a:lvl3pPr>
            <a:lvl4pPr marL="1600200" indent="-228600" eaLnBrk="0" hangingPunct="0">
              <a:defRPr sz="2500">
                <a:solidFill>
                  <a:schemeClr val="tx1"/>
                </a:solidFill>
                <a:latin typeface="Arial" panose="020B0604020202020204" pitchFamily="34" charset="0"/>
                <a:ea typeface="宋体" panose="02010600030101010101" pitchFamily="2" charset="-122"/>
              </a:defRPr>
            </a:lvl4pPr>
            <a:lvl5pPr marL="2057400" indent="-228600" eaLnBrk="0" hangingPunct="0">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9pPr>
          </a:lstStyle>
          <a:p>
            <a:pPr eaLnBrk="1" hangingPunct="1"/>
            <a:r>
              <a:rPr lang="zh-CN" altLang="zh-CN" sz="2000">
                <a:latin typeface="Calibri" panose="020F0502020204030204" pitchFamily="34" charset="0"/>
                <a:ea typeface="华文楷体" panose="02010600040101010101" pitchFamily="2" charset="-122"/>
              </a:rPr>
              <a:t>亚波长圆形孔阵列的声学透射谱</a:t>
            </a:r>
            <a:endParaRPr lang="en-US" altLang="zh-CN" sz="2000">
              <a:latin typeface="Calibri" panose="020F0502020204030204" pitchFamily="34" charset="0"/>
              <a:ea typeface="华文楷体" panose="02010600040101010101" pitchFamily="2" charset="-122"/>
            </a:endParaRPr>
          </a:p>
          <a:p>
            <a:pPr eaLnBrk="1" hangingPunct="1"/>
            <a:r>
              <a:rPr lang="zh-CN" altLang="zh-CN" sz="2000">
                <a:latin typeface="Calibri" panose="020F0502020204030204" pitchFamily="34" charset="0"/>
                <a:ea typeface="华文楷体" panose="02010600040101010101" pitchFamily="2" charset="-122"/>
              </a:rPr>
              <a:t>孔的半径</a:t>
            </a:r>
            <a:r>
              <a:rPr lang="en-US" altLang="zh-CN" sz="2000">
                <a:latin typeface="Calibri" panose="020F0502020204030204" pitchFamily="34" charset="0"/>
                <a:ea typeface="华文楷体" panose="02010600040101010101" pitchFamily="2" charset="-122"/>
              </a:rPr>
              <a:t>r = 0.6 mm</a:t>
            </a:r>
            <a:r>
              <a:rPr lang="zh-CN" altLang="zh-CN" sz="2000">
                <a:latin typeface="Calibri" panose="020F0502020204030204" pitchFamily="34" charset="0"/>
                <a:ea typeface="华文楷体" panose="02010600040101010101" pitchFamily="2" charset="-122"/>
              </a:rPr>
              <a:t>，阵列周期</a:t>
            </a:r>
            <a:r>
              <a:rPr lang="en-US" altLang="zh-CN" sz="2000">
                <a:latin typeface="Calibri" panose="020F0502020204030204" pitchFamily="34" charset="0"/>
                <a:ea typeface="华文楷体" panose="02010600040101010101" pitchFamily="2" charset="-122"/>
              </a:rPr>
              <a:t>a = 2.0 mm</a:t>
            </a:r>
            <a:r>
              <a:rPr lang="zh-CN" altLang="zh-CN" sz="2000">
                <a:latin typeface="Calibri" panose="020F0502020204030204" pitchFamily="34" charset="0"/>
                <a:ea typeface="华文楷体" panose="02010600040101010101" pitchFamily="2" charset="-122"/>
              </a:rPr>
              <a:t>，板的厚度</a:t>
            </a:r>
            <a:r>
              <a:rPr lang="en-US" altLang="zh-CN" sz="2000">
                <a:latin typeface="Calibri" panose="020F0502020204030204" pitchFamily="34" charset="0"/>
                <a:ea typeface="华文楷体" panose="02010600040101010101" pitchFamily="2" charset="-122"/>
              </a:rPr>
              <a:t>t = 2.0 mm</a:t>
            </a:r>
            <a:endParaRPr lang="zh-CN" altLang="en-US" sz="2000">
              <a:latin typeface="Calibri" panose="020F0502020204030204" pitchFamily="34" charset="0"/>
              <a:ea typeface="华文楷体" panose="02010600040101010101" pitchFamily="2" charset="-122"/>
            </a:endParaRPr>
          </a:p>
        </p:txBody>
      </p:sp>
      <p:pic>
        <p:nvPicPr>
          <p:cNvPr id="7173" name="图片 5" descr="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2145030"/>
            <a:ext cx="475297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blinds(vertical)">
                                      <p:cBhvr>
                                        <p:cTn id="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bwMode="auto">
          <a:xfrm>
            <a:off x="250825" y="549275"/>
            <a:ext cx="8220075"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r>
              <a:rPr lang="zh-CN" altLang="en-US" sz="3200" smtClean="0">
                <a:latin typeface="华文新魏" panose="02010800040101010101" pitchFamily="2" charset="-122"/>
                <a:ea typeface="华文新魏" panose="02010800040101010101" pitchFamily="2" charset="-122"/>
              </a:rPr>
              <a:t>模拟的亚波长穿孔板</a:t>
            </a:r>
            <a:endParaRPr lang="zh-CN" altLang="en-US" sz="3200" smtClean="0">
              <a:latin typeface="华文新魏" panose="02010800040101010101" pitchFamily="2" charset="-122"/>
              <a:ea typeface="华文新魏" panose="02010800040101010101" pitchFamily="2" charset="-122"/>
            </a:endParaRPr>
          </a:p>
        </p:txBody>
      </p:sp>
      <p:pic>
        <p:nvPicPr>
          <p:cNvPr id="8195" name="内容占位符 3" descr="1.png"/>
          <p:cNvPicPr>
            <a:picLocks noGrp="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427538" y="1557338"/>
            <a:ext cx="3625850" cy="276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4" desc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557338"/>
            <a:ext cx="3455988"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7"/>
          <p:cNvSpPr txBox="1">
            <a:spLocks noChangeArrowheads="1"/>
          </p:cNvSpPr>
          <p:nvPr/>
        </p:nvSpPr>
        <p:spPr bwMode="auto">
          <a:xfrm>
            <a:off x="899319" y="4428581"/>
            <a:ext cx="7056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47700" eaLnBrk="0" hangingPunct="0">
              <a:defRPr sz="2500">
                <a:solidFill>
                  <a:schemeClr val="tx1"/>
                </a:solidFill>
                <a:latin typeface="Arial" panose="020B0604020202020204" pitchFamily="34" charset="0"/>
                <a:ea typeface="宋体" panose="02010600030101010101" pitchFamily="2" charset="-122"/>
              </a:defRPr>
            </a:lvl1pPr>
            <a:lvl2pPr marL="742950" indent="-285750" eaLnBrk="0" hangingPunct="0">
              <a:defRPr sz="2500">
                <a:solidFill>
                  <a:schemeClr val="tx1"/>
                </a:solidFill>
                <a:latin typeface="Arial" panose="020B0604020202020204" pitchFamily="34" charset="0"/>
                <a:ea typeface="宋体" panose="02010600030101010101" pitchFamily="2" charset="-122"/>
              </a:defRPr>
            </a:lvl2pPr>
            <a:lvl3pPr marL="1143000" indent="-228600" eaLnBrk="0" hangingPunct="0">
              <a:defRPr sz="2500">
                <a:solidFill>
                  <a:schemeClr val="tx1"/>
                </a:solidFill>
                <a:latin typeface="Arial" panose="020B0604020202020204" pitchFamily="34" charset="0"/>
                <a:ea typeface="宋体" panose="02010600030101010101" pitchFamily="2" charset="-122"/>
              </a:defRPr>
            </a:lvl3pPr>
            <a:lvl4pPr marL="1600200" indent="-228600" eaLnBrk="0" hangingPunct="0">
              <a:defRPr sz="2500">
                <a:solidFill>
                  <a:schemeClr val="tx1"/>
                </a:solidFill>
                <a:latin typeface="Arial" panose="020B0604020202020204" pitchFamily="34" charset="0"/>
                <a:ea typeface="宋体" panose="02010600030101010101" pitchFamily="2" charset="-122"/>
              </a:defRPr>
            </a:lvl4pPr>
            <a:lvl5pPr marL="2057400" indent="-228600" eaLnBrk="0" hangingPunct="0">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宋体" panose="02010600030101010101" pitchFamily="2" charset="-122"/>
              </a:defRPr>
            </a:lvl9pPr>
          </a:lstStyle>
          <a:p>
            <a:pPr eaLnBrk="1" hangingPunct="1"/>
            <a:r>
              <a:rPr lang="zh-CN" altLang="zh-CN" sz="2400">
                <a:latin typeface="Calibri" panose="020F0502020204030204" pitchFamily="34" charset="0"/>
                <a:ea typeface="华文楷体" panose="02010600040101010101" pitchFamily="2" charset="-122"/>
              </a:rPr>
              <a:t>实验使用的穿孔板以及面阵列穿孔板的概念图，几何尺寸为单位穿孔边长</a:t>
            </a:r>
            <a:r>
              <a:rPr lang="en-US" altLang="zh-CN" sz="2400">
                <a:latin typeface="Calibri" panose="020F0502020204030204" pitchFamily="34" charset="0"/>
                <a:ea typeface="华文楷体" panose="02010600040101010101" pitchFamily="2" charset="-122"/>
              </a:rPr>
              <a:t>a = 0.79 mm</a:t>
            </a:r>
            <a:r>
              <a:rPr lang="zh-CN" altLang="zh-CN" sz="2400">
                <a:latin typeface="Calibri" panose="020F0502020204030204" pitchFamily="34" charset="0"/>
                <a:ea typeface="华文楷体" panose="02010600040101010101" pitchFamily="2" charset="-122"/>
              </a:rPr>
              <a:t>，晶格常数</a:t>
            </a:r>
            <a:r>
              <a:rPr lang="en-US" altLang="zh-CN" sz="2400">
                <a:latin typeface="Calibri" panose="020F0502020204030204" pitchFamily="34" charset="0"/>
                <a:ea typeface="华文楷体" panose="02010600040101010101" pitchFamily="2" charset="-122"/>
              </a:rPr>
              <a:t> = 1.58 mm</a:t>
            </a:r>
            <a:r>
              <a:rPr lang="zh-CN" altLang="zh-CN" sz="2400">
                <a:latin typeface="Calibri" panose="020F0502020204030204" pitchFamily="34" charset="0"/>
                <a:ea typeface="华文楷体" panose="02010600040101010101" pitchFamily="2" charset="-122"/>
              </a:rPr>
              <a:t>，刚性穿孔板厚度</a:t>
            </a:r>
            <a:r>
              <a:rPr lang="en-US" altLang="zh-CN" sz="2400">
                <a:latin typeface="Calibri" panose="020F0502020204030204" pitchFamily="34" charset="0"/>
                <a:ea typeface="华文楷体" panose="02010600040101010101" pitchFamily="2" charset="-122"/>
              </a:rPr>
              <a:t>h = 158 mm</a:t>
            </a:r>
            <a:r>
              <a:rPr lang="zh-CN" altLang="zh-CN" sz="2400">
                <a:latin typeface="Calibri" panose="020F0502020204030204" pitchFamily="34" charset="0"/>
                <a:ea typeface="华文楷体" panose="02010600040101010101" pitchFamily="2" charset="-122"/>
              </a:rPr>
              <a:t>。</a:t>
            </a:r>
            <a:endParaRPr lang="zh-CN" altLang="en-US" sz="2400">
              <a:latin typeface="Calibri" panose="020F0502020204030204" pitchFamily="34" charset="0"/>
              <a:ea typeface="华文楷体" panose="02010600040101010101" pitchFamily="2" charset="-122"/>
            </a:endParaRPr>
          </a:p>
        </p:txBody>
      </p:sp>
      <p:sp>
        <p:nvSpPr>
          <p:cNvPr id="2" name="矩形 1"/>
          <p:cNvSpPr/>
          <p:nvPr/>
        </p:nvSpPr>
        <p:spPr>
          <a:xfrm>
            <a:off x="685800" y="5781675"/>
            <a:ext cx="7543800" cy="646331"/>
          </a:xfrm>
          <a:prstGeom prst="rect">
            <a:avLst/>
          </a:prstGeom>
        </p:spPr>
        <p:txBody>
          <a:bodyPr wrap="square">
            <a:spAutoFit/>
          </a:bodyPr>
          <a:lstStyle/>
          <a:p>
            <a:r>
              <a:rPr lang="zh-CN" altLang="en-US" dirty="0"/>
              <a:t>多孔结构特异材料穿孔板能够作为一个亚波长量级的成像设备</a:t>
            </a:r>
            <a:r>
              <a:rPr lang="zh-CN" altLang="en-US" dirty="0" smtClean="0"/>
              <a:t>，在多孔结构</a:t>
            </a:r>
            <a:r>
              <a:rPr lang="zh-CN" altLang="en-US" dirty="0"/>
              <a:t>内激发的</a:t>
            </a:r>
            <a:r>
              <a:rPr lang="en-US" altLang="zh-CN" dirty="0" err="1"/>
              <a:t>Fabry</a:t>
            </a:r>
            <a:r>
              <a:rPr lang="en-US" altLang="zh-CN" dirty="0"/>
              <a:t>-Perot</a:t>
            </a:r>
            <a:r>
              <a:rPr lang="zh-CN" altLang="en-US" dirty="0" smtClean="0"/>
              <a:t>共振模式</a:t>
            </a:r>
            <a:r>
              <a:rPr lang="zh-CN" altLang="en-US" dirty="0"/>
              <a:t>决定的一系列离散的共振频率</a:t>
            </a:r>
            <a:r>
              <a:rPr lang="zh-CN" altLang="en-US" dirty="0" smtClean="0"/>
              <a:t>下工作。</a:t>
            </a:r>
            <a:endParaRPr lang="zh-CN" altLang="en-US" dirty="0"/>
          </a:p>
        </p:txBody>
      </p:sp>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a:xfrm>
            <a:off x="304800" y="228600"/>
            <a:ext cx="8229600" cy="874712"/>
          </a:xfrm>
        </p:spPr>
        <p:txBody>
          <a:bodyPr/>
          <a:lstStyle/>
          <a:p>
            <a:r>
              <a:rPr lang="zh-CN" altLang="en-US" sz="4400" dirty="0" smtClean="0"/>
              <a:t>压力容器检测系统工作</a:t>
            </a:r>
            <a:endParaRPr lang="zh-CN" altLang="en-US" dirty="0"/>
          </a:p>
        </p:txBody>
      </p:sp>
      <p:sp>
        <p:nvSpPr>
          <p:cNvPr id="27" name="竖排文字占位符 26"/>
          <p:cNvSpPr>
            <a:spLocks noGrp="1"/>
          </p:cNvSpPr>
          <p:nvPr>
            <p:ph type="body" orient="vert" idx="1"/>
          </p:nvPr>
        </p:nvSpPr>
        <p:spPr>
          <a:xfrm>
            <a:off x="228600" y="1143001"/>
            <a:ext cx="8229600" cy="2057399"/>
          </a:xfrm>
        </p:spPr>
        <p:txBody>
          <a:bodyPr vert="horz"/>
          <a:lstStyle/>
          <a:p>
            <a:pPr>
              <a:buNone/>
            </a:pPr>
            <a:r>
              <a:rPr lang="zh-CN" altLang="en-US" sz="2400" b="1" dirty="0" smtClean="0">
                <a:latin typeface="黑体" panose="02010609060101010101" pitchFamily="49" charset="-122"/>
                <a:ea typeface="黑体" panose="02010609060101010101" pitchFamily="49" charset="-122"/>
              </a:rPr>
              <a:t>  国家自然科学基金项目</a:t>
            </a:r>
            <a:endParaRPr lang="en-US" altLang="zh-CN" sz="2400" b="1" dirty="0" smtClean="0">
              <a:latin typeface="黑体" panose="02010609060101010101" pitchFamily="49" charset="-122"/>
              <a:ea typeface="黑体" panose="02010609060101010101" pitchFamily="49" charset="-122"/>
            </a:endParaRPr>
          </a:p>
          <a:p>
            <a:pPr>
              <a:buNone/>
            </a:pPr>
            <a:r>
              <a:rPr lang="en-US" altLang="zh-CN" sz="2400" b="1" dirty="0" smtClean="0"/>
              <a:t>     </a:t>
            </a:r>
            <a:r>
              <a:rPr lang="zh-CN" altLang="en-US" sz="2400" dirty="0" smtClean="0"/>
              <a:t>项目批准号： </a:t>
            </a:r>
            <a:r>
              <a:rPr lang="en-US" altLang="zh-CN" sz="2400" dirty="0">
                <a:solidFill>
                  <a:srgbClr val="FF0000"/>
                </a:solidFill>
              </a:rPr>
              <a:t>11472012</a:t>
            </a:r>
            <a:endParaRPr lang="en-US" altLang="zh-CN" sz="2400" dirty="0">
              <a:solidFill>
                <a:srgbClr val="FF0000"/>
              </a:solidFill>
            </a:endParaRPr>
          </a:p>
          <a:p>
            <a:pPr>
              <a:buNone/>
            </a:pPr>
            <a:r>
              <a:rPr lang="en-US" altLang="zh-CN" sz="2400" dirty="0" smtClean="0"/>
              <a:t>     </a:t>
            </a:r>
            <a:r>
              <a:rPr lang="zh-CN" altLang="en-US" sz="2400" dirty="0" smtClean="0"/>
              <a:t>项目</a:t>
            </a:r>
            <a:r>
              <a:rPr lang="zh-CN" altLang="en-US" sz="2400" dirty="0"/>
              <a:t>名称</a:t>
            </a:r>
            <a:r>
              <a:rPr lang="zh-CN" altLang="en-US" sz="2400" dirty="0" smtClean="0"/>
              <a:t>：</a:t>
            </a:r>
            <a:r>
              <a:rPr lang="zh-CN" altLang="zh-CN" sz="2400" b="1" dirty="0"/>
              <a:t>纤维增强复合压力容器的超声损伤检测</a:t>
            </a:r>
            <a:r>
              <a:rPr lang="zh-CN" altLang="zh-CN" sz="2400" b="1" dirty="0" smtClean="0"/>
              <a:t>系统</a:t>
            </a:r>
            <a:endParaRPr lang="en-US" altLang="zh-CN" sz="2400" dirty="0" smtClean="0"/>
          </a:p>
          <a:p>
            <a:pPr>
              <a:buNone/>
            </a:pPr>
            <a:r>
              <a:rPr lang="zh-CN" altLang="en-US" sz="2400" dirty="0" smtClean="0"/>
              <a:t>     起止</a:t>
            </a:r>
            <a:r>
              <a:rPr lang="zh-CN" altLang="en-US" sz="2400" dirty="0"/>
              <a:t>年月： </a:t>
            </a:r>
            <a:r>
              <a:rPr lang="en-US" altLang="zh-CN" sz="2400" b="1" dirty="0"/>
              <a:t>2015.01-2018.12</a:t>
            </a:r>
            <a:endParaRPr lang="en-US" altLang="zh-CN" sz="2400" b="1" dirty="0"/>
          </a:p>
          <a:p>
            <a:pPr>
              <a:buNone/>
            </a:pPr>
            <a:br>
              <a:rPr lang="zh-CN" altLang="en-US" sz="2400" dirty="0"/>
            </a:br>
            <a:br>
              <a:rPr lang="zh-CN" altLang="en-US" sz="2400" dirty="0"/>
            </a:br>
            <a:endParaRPr lang="en-US" altLang="zh-CN" sz="2400" b="1" dirty="0" smtClean="0"/>
          </a:p>
        </p:txBody>
      </p:sp>
      <p:pic>
        <p:nvPicPr>
          <p:cNvPr id="2" name="图片 1"/>
          <p:cNvPicPr>
            <a:picLocks noChangeAspect="1"/>
          </p:cNvPicPr>
          <p:nvPr/>
        </p:nvPicPr>
        <p:blipFill>
          <a:blip r:embed="rId1"/>
          <a:stretch>
            <a:fillRect/>
          </a:stretch>
        </p:blipFill>
        <p:spPr>
          <a:xfrm>
            <a:off x="228600" y="3124200"/>
            <a:ext cx="8453755" cy="32283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a:xfrm>
            <a:off x="304800" y="228600"/>
            <a:ext cx="8229600" cy="874712"/>
          </a:xfrm>
        </p:spPr>
        <p:txBody>
          <a:bodyPr/>
          <a:lstStyle/>
          <a:p>
            <a:r>
              <a:rPr lang="zh-CN" altLang="en-US" sz="4400" dirty="0"/>
              <a:t>复合材料损伤识别工作</a:t>
            </a:r>
            <a:endParaRPr lang="zh-CN" altLang="en-US" dirty="0"/>
          </a:p>
        </p:txBody>
      </p:sp>
      <p:sp>
        <p:nvSpPr>
          <p:cNvPr id="27" name="竖排文字占位符 26"/>
          <p:cNvSpPr>
            <a:spLocks noGrp="1"/>
          </p:cNvSpPr>
          <p:nvPr>
            <p:ph type="body" orient="vert" idx="1"/>
          </p:nvPr>
        </p:nvSpPr>
        <p:spPr>
          <a:xfrm>
            <a:off x="228600" y="1143001"/>
            <a:ext cx="8229600" cy="2057399"/>
          </a:xfrm>
        </p:spPr>
        <p:txBody>
          <a:bodyPr vert="horz"/>
          <a:lstStyle/>
          <a:p>
            <a:pPr>
              <a:buNone/>
            </a:pPr>
            <a:r>
              <a:rPr lang="zh-CN" altLang="en-US" sz="2400" b="1" dirty="0">
                <a:latin typeface="黑体" panose="02010609060101010101" pitchFamily="49" charset="-122"/>
                <a:ea typeface="黑体" panose="02010609060101010101" pitchFamily="49" charset="-122"/>
              </a:rPr>
              <a:t>  国家自然科学基金</a:t>
            </a:r>
            <a:r>
              <a:rPr lang="zh-CN" altLang="en-US" sz="2400" b="1" dirty="0" smtClean="0">
                <a:latin typeface="黑体" panose="02010609060101010101" pitchFamily="49" charset="-122"/>
                <a:ea typeface="黑体" panose="02010609060101010101" pitchFamily="49" charset="-122"/>
              </a:rPr>
              <a:t>重点项目</a:t>
            </a:r>
            <a:endParaRPr lang="en-US" altLang="zh-CN" sz="2400" b="1" dirty="0" smtClean="0">
              <a:latin typeface="黑体" panose="02010609060101010101" pitchFamily="49" charset="-122"/>
              <a:ea typeface="黑体" panose="02010609060101010101" pitchFamily="49" charset="-122"/>
            </a:endParaRPr>
          </a:p>
          <a:p>
            <a:pPr>
              <a:buNone/>
            </a:pPr>
            <a:r>
              <a:rPr lang="en-US" altLang="zh-CN" sz="2400" b="1" dirty="0" smtClean="0"/>
              <a:t>     </a:t>
            </a:r>
            <a:r>
              <a:rPr lang="zh-CN" altLang="en-US" sz="2400" dirty="0" smtClean="0"/>
              <a:t>项目批准号： </a:t>
            </a:r>
            <a:r>
              <a:rPr lang="en-US" altLang="zh-CN" sz="2400" dirty="0">
                <a:solidFill>
                  <a:srgbClr val="FF0000"/>
                </a:solidFill>
              </a:rPr>
              <a:t>11232001</a:t>
            </a:r>
            <a:endParaRPr lang="en-US" altLang="zh-CN" sz="2400" dirty="0">
              <a:solidFill>
                <a:srgbClr val="FF0000"/>
              </a:solidFill>
            </a:endParaRPr>
          </a:p>
          <a:p>
            <a:pPr>
              <a:buNone/>
            </a:pPr>
            <a:r>
              <a:rPr lang="en-US" altLang="zh-CN" sz="2400" dirty="0" smtClean="0"/>
              <a:t>     </a:t>
            </a:r>
            <a:r>
              <a:rPr lang="zh-CN" altLang="en-US" sz="2400" dirty="0" smtClean="0"/>
              <a:t>项目名称：</a:t>
            </a:r>
            <a:r>
              <a:rPr lang="zh-CN" altLang="en-US" sz="2400" b="1" dirty="0"/>
              <a:t>纤维增强复合材料损伤识别与损伤演化研究</a:t>
            </a:r>
            <a:endParaRPr lang="zh-CN" altLang="en-US" sz="2400" b="1" dirty="0"/>
          </a:p>
          <a:p>
            <a:pPr>
              <a:buNone/>
            </a:pPr>
            <a:r>
              <a:rPr lang="zh-CN" altLang="en-US" sz="2400" dirty="0" smtClean="0"/>
              <a:t>     起止年月： </a:t>
            </a:r>
            <a:r>
              <a:rPr lang="en-US" altLang="zh-CN" sz="2400" b="1" dirty="0"/>
              <a:t>2013.01-2017.12</a:t>
            </a:r>
            <a:endParaRPr lang="en-US" altLang="zh-CN" sz="2400" b="1" dirty="0"/>
          </a:p>
          <a:p>
            <a:pPr>
              <a:buNone/>
            </a:pPr>
            <a:br>
              <a:rPr lang="zh-CN" altLang="en-US" sz="2400" dirty="0"/>
            </a:br>
            <a:br>
              <a:rPr lang="zh-CN" altLang="en-US" sz="2400" dirty="0"/>
            </a:br>
            <a:endParaRPr lang="en-US" altLang="zh-CN" sz="2400" b="1" dirty="0" smtClean="0"/>
          </a:p>
        </p:txBody>
      </p:sp>
      <p:graphicFrame>
        <p:nvGraphicFramePr>
          <p:cNvPr id="5" name="图示 4"/>
          <p:cNvGraphicFramePr/>
          <p:nvPr/>
        </p:nvGraphicFramePr>
        <p:xfrm>
          <a:off x="381000" y="3124200"/>
          <a:ext cx="8361145" cy="3200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a:xfrm>
            <a:off x="304800" y="228600"/>
            <a:ext cx="8229600" cy="874712"/>
          </a:xfrm>
        </p:spPr>
        <p:txBody>
          <a:bodyPr/>
          <a:lstStyle/>
          <a:p>
            <a:r>
              <a:rPr lang="zh-CN" altLang="en-US" sz="4400" dirty="0"/>
              <a:t>复合材料损伤识别工作</a:t>
            </a:r>
            <a:endParaRPr lang="zh-CN" altLang="en-US" dirty="0"/>
          </a:p>
        </p:txBody>
      </p:sp>
      <p:sp>
        <p:nvSpPr>
          <p:cNvPr id="27" name="竖排文字占位符 26"/>
          <p:cNvSpPr>
            <a:spLocks noGrp="1"/>
          </p:cNvSpPr>
          <p:nvPr>
            <p:ph type="body" orient="vert" idx="1"/>
          </p:nvPr>
        </p:nvSpPr>
        <p:spPr>
          <a:xfrm>
            <a:off x="228600" y="1143001"/>
            <a:ext cx="8229600" cy="2057399"/>
          </a:xfrm>
        </p:spPr>
        <p:txBody>
          <a:bodyPr vert="horz"/>
          <a:lstStyle/>
          <a:p>
            <a:pPr>
              <a:buNone/>
            </a:pPr>
            <a:r>
              <a:rPr lang="zh-CN" altLang="en-US" sz="2400" b="1" dirty="0">
                <a:latin typeface="黑体" panose="02010609060101010101" pitchFamily="49" charset="-122"/>
                <a:ea typeface="黑体" panose="02010609060101010101" pitchFamily="49" charset="-122"/>
              </a:rPr>
              <a:t>  </a:t>
            </a:r>
            <a:br>
              <a:rPr lang="zh-CN" altLang="en-US" sz="2400" dirty="0"/>
            </a:br>
            <a:br>
              <a:rPr lang="zh-CN" altLang="en-US" sz="2400" dirty="0"/>
            </a:br>
            <a:endParaRPr lang="en-US" altLang="zh-CN" sz="2400" b="1" dirty="0" smtClean="0"/>
          </a:p>
        </p:txBody>
      </p:sp>
      <p:pic>
        <p:nvPicPr>
          <p:cNvPr id="3" name="图片 2"/>
          <p:cNvPicPr>
            <a:picLocks noChangeAspect="1"/>
          </p:cNvPicPr>
          <p:nvPr/>
        </p:nvPicPr>
        <p:blipFill>
          <a:blip r:embed="rId1"/>
          <a:stretch>
            <a:fillRect/>
          </a:stretch>
        </p:blipFill>
        <p:spPr>
          <a:xfrm>
            <a:off x="748391" y="1622032"/>
            <a:ext cx="2540239" cy="1902886"/>
          </a:xfrm>
          <a:prstGeom prst="rect">
            <a:avLst/>
          </a:prstGeom>
        </p:spPr>
      </p:pic>
      <p:pic>
        <p:nvPicPr>
          <p:cNvPr id="4" name="图片 3"/>
          <p:cNvPicPr>
            <a:picLocks noChangeAspect="1"/>
          </p:cNvPicPr>
          <p:nvPr/>
        </p:nvPicPr>
        <p:blipFill rotWithShape="1">
          <a:blip r:embed="rId2"/>
          <a:srcRect t="6717" b="8336"/>
          <a:stretch>
            <a:fillRect/>
          </a:stretch>
        </p:blipFill>
        <p:spPr>
          <a:xfrm>
            <a:off x="3909943" y="1622032"/>
            <a:ext cx="2370642" cy="1878643"/>
          </a:xfrm>
          <a:prstGeom prst="rect">
            <a:avLst/>
          </a:prstGeom>
        </p:spPr>
      </p:pic>
      <p:pic>
        <p:nvPicPr>
          <p:cNvPr id="7" name="图片 6"/>
          <p:cNvPicPr>
            <a:picLocks noChangeAspect="1"/>
          </p:cNvPicPr>
          <p:nvPr/>
        </p:nvPicPr>
        <p:blipFill>
          <a:blip r:embed="rId3"/>
          <a:stretch>
            <a:fillRect/>
          </a:stretch>
        </p:blipFill>
        <p:spPr>
          <a:xfrm>
            <a:off x="3212488" y="3675041"/>
            <a:ext cx="2233026" cy="2946094"/>
          </a:xfrm>
          <a:prstGeom prst="rect">
            <a:avLst/>
          </a:prstGeom>
        </p:spPr>
      </p:pic>
      <p:pic>
        <p:nvPicPr>
          <p:cNvPr id="8" name="图片 7"/>
          <p:cNvPicPr>
            <a:picLocks noChangeAspect="1"/>
          </p:cNvPicPr>
          <p:nvPr/>
        </p:nvPicPr>
        <p:blipFill>
          <a:blip r:embed="rId4"/>
          <a:stretch>
            <a:fillRect/>
          </a:stretch>
        </p:blipFill>
        <p:spPr>
          <a:xfrm>
            <a:off x="5495312" y="3675041"/>
            <a:ext cx="1676691" cy="2976325"/>
          </a:xfrm>
          <a:prstGeom prst="rect">
            <a:avLst/>
          </a:prstGeom>
        </p:spPr>
      </p:pic>
      <p:sp>
        <p:nvSpPr>
          <p:cNvPr id="2" name="矩形 1"/>
          <p:cNvSpPr/>
          <p:nvPr/>
        </p:nvSpPr>
        <p:spPr>
          <a:xfrm>
            <a:off x="330958" y="1252700"/>
            <a:ext cx="7898642" cy="369332"/>
          </a:xfrm>
          <a:prstGeom prst="rect">
            <a:avLst/>
          </a:prstGeom>
        </p:spPr>
        <p:txBody>
          <a:bodyPr wrap="square">
            <a:spAutoFit/>
          </a:bodyPr>
          <a:lstStyle/>
          <a:p>
            <a:r>
              <a:rPr lang="zh-CN" altLang="en-US" dirty="0"/>
              <a:t>复合材料加筋结构的压缩失稳实验：</a:t>
            </a:r>
            <a:r>
              <a:rPr lang="en-US" altLang="zh-CN" dirty="0"/>
              <a:t>T</a:t>
            </a:r>
            <a:r>
              <a:rPr lang="zh-CN" altLang="en-US" dirty="0"/>
              <a:t>（工字型）、</a:t>
            </a:r>
            <a:r>
              <a:rPr lang="en-US" altLang="zh-CN" dirty="0"/>
              <a:t>L</a:t>
            </a:r>
            <a:r>
              <a:rPr lang="zh-CN" altLang="en-US" dirty="0"/>
              <a:t>型、</a:t>
            </a:r>
            <a:r>
              <a:rPr lang="en-US" altLang="zh-CN" dirty="0"/>
              <a:t>M</a:t>
            </a:r>
            <a:r>
              <a:rPr lang="zh-CN" altLang="en-US" dirty="0"/>
              <a:t>（帽型）三种</a:t>
            </a:r>
            <a:endParaRPr lang="zh-CN" altLang="en-US" dirty="0"/>
          </a:p>
        </p:txBody>
      </p:sp>
      <p:sp>
        <p:nvSpPr>
          <p:cNvPr id="5" name="矩形 4"/>
          <p:cNvSpPr/>
          <p:nvPr/>
        </p:nvSpPr>
        <p:spPr>
          <a:xfrm>
            <a:off x="258170" y="3810000"/>
            <a:ext cx="3121170" cy="2585323"/>
          </a:xfrm>
          <a:prstGeom prst="rect">
            <a:avLst/>
          </a:prstGeom>
        </p:spPr>
        <p:txBody>
          <a:bodyPr wrap="square">
            <a:spAutoFit/>
          </a:bodyPr>
          <a:lstStyle/>
          <a:p>
            <a:r>
              <a:rPr lang="zh-CN" altLang="en-US" dirty="0"/>
              <a:t>飞机盒段加载方式</a:t>
            </a:r>
            <a:r>
              <a:rPr lang="zh-CN" altLang="en-US" dirty="0" smtClean="0"/>
              <a:t>：</a:t>
            </a:r>
            <a:endParaRPr lang="en-US" altLang="zh-CN" dirty="0" smtClean="0"/>
          </a:p>
          <a:p>
            <a:r>
              <a:rPr lang="zh-CN" altLang="en-US" dirty="0" smtClean="0"/>
              <a:t>一端</a:t>
            </a:r>
            <a:r>
              <a:rPr lang="zh-CN" altLang="en-US" dirty="0"/>
              <a:t>固支，自由端施加力，为悬臂梁弯曲</a:t>
            </a:r>
            <a:r>
              <a:rPr lang="zh-CN" altLang="en-US" dirty="0" smtClean="0"/>
              <a:t>；</a:t>
            </a:r>
            <a:endParaRPr lang="en-US" altLang="zh-CN" dirty="0" smtClean="0"/>
          </a:p>
          <a:p>
            <a:r>
              <a:rPr lang="zh-CN" altLang="en-US" dirty="0" smtClean="0"/>
              <a:t>另</a:t>
            </a:r>
            <a:r>
              <a:rPr lang="zh-CN" altLang="en-US" dirty="0"/>
              <a:t>一种方式是自由端施加扭转，为悬臂梁扭转。</a:t>
            </a:r>
            <a:endParaRPr lang="zh-CN" altLang="en-US" dirty="0"/>
          </a:p>
          <a:p>
            <a:r>
              <a:rPr lang="zh-CN" altLang="en-US" dirty="0"/>
              <a:t>考验两种固定端紧固连接方式：纯复合材料连接和金属连接，最终破坏形式是端部分层。</a:t>
            </a:r>
            <a:endParaRPr lang="zh-CN" altLang="en-US" dirty="0"/>
          </a:p>
        </p:txBody>
      </p:sp>
      <p:pic>
        <p:nvPicPr>
          <p:cNvPr id="6" name="图片 5"/>
          <p:cNvPicPr>
            <a:picLocks noChangeAspect="1"/>
          </p:cNvPicPr>
          <p:nvPr/>
        </p:nvPicPr>
        <p:blipFill rotWithShape="1">
          <a:blip r:embed="rId5">
            <a:lum bright="20000" contrast="20000"/>
          </a:blip>
          <a:srcRect l="13252"/>
          <a:stretch>
            <a:fillRect/>
          </a:stretch>
        </p:blipFill>
        <p:spPr>
          <a:xfrm>
            <a:off x="7190200" y="3886200"/>
            <a:ext cx="1815206" cy="221527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1373</Words>
  <Application>WPS 演示</Application>
  <PresentationFormat>全屏显示(4:3)</PresentationFormat>
  <Paragraphs>103</Paragraphs>
  <Slides>10</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宋体</vt:lpstr>
      <vt:lpstr>Wingdings</vt:lpstr>
      <vt:lpstr>Verdana</vt:lpstr>
      <vt:lpstr>黑体</vt:lpstr>
      <vt:lpstr>Garamond</vt:lpstr>
      <vt:lpstr>楷体</vt:lpstr>
      <vt:lpstr>华文楷体</vt:lpstr>
      <vt:lpstr>华文新魏</vt:lpstr>
      <vt:lpstr>Calibri</vt:lpstr>
      <vt:lpstr>微软雅黑</vt:lpstr>
      <vt:lpstr>Edge</vt:lpstr>
      <vt:lpstr>超材料传感器工作</vt:lpstr>
      <vt:lpstr>超材料传感器工作</vt:lpstr>
      <vt:lpstr>超材料传感器工作</vt:lpstr>
      <vt:lpstr>异常声学透射（EAT）</vt:lpstr>
      <vt:lpstr>异常声学透射（EAT）</vt:lpstr>
      <vt:lpstr>模拟的亚波长穿孔板</vt:lpstr>
      <vt:lpstr>压力容器检测系统工作</vt:lpstr>
      <vt:lpstr>复合材料损伤识别工作</vt:lpstr>
      <vt:lpstr>复合材料损伤识别工作</vt:lpstr>
      <vt:lpstr>大型风力机工作</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dc:creator>
  <cp:lastModifiedBy>lenovo</cp:lastModifiedBy>
  <cp:revision>632</cp:revision>
  <cp:lastPrinted>2013-03-29T00:15:00Z</cp:lastPrinted>
  <dcterms:created xsi:type="dcterms:W3CDTF">2113-01-01T00:00:00Z</dcterms:created>
  <dcterms:modified xsi:type="dcterms:W3CDTF">2016-09-06T04:47:58Z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2052-10.1.0.5866</vt:lpwstr>
  </property>
</Properties>
</file>